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75" r:id="rId4"/>
    <p:sldMasterId id="2147483914" r:id="rId5"/>
  </p:sldMasterIdLst>
  <p:notesMasterIdLst>
    <p:notesMasterId r:id="rId27"/>
  </p:notesMasterIdLst>
  <p:handoutMasterIdLst>
    <p:handoutMasterId r:id="rId28"/>
  </p:handoutMasterIdLst>
  <p:sldIdLst>
    <p:sldId id="581" r:id="rId6"/>
    <p:sldId id="676" r:id="rId7"/>
    <p:sldId id="729" r:id="rId8"/>
    <p:sldId id="628" r:id="rId9"/>
    <p:sldId id="713" r:id="rId10"/>
    <p:sldId id="664" r:id="rId11"/>
    <p:sldId id="714" r:id="rId12"/>
    <p:sldId id="734" r:id="rId13"/>
    <p:sldId id="733" r:id="rId14"/>
    <p:sldId id="704" r:id="rId15"/>
    <p:sldId id="705" r:id="rId16"/>
    <p:sldId id="725" r:id="rId17"/>
    <p:sldId id="620" r:id="rId18"/>
    <p:sldId id="630" r:id="rId19"/>
    <p:sldId id="710" r:id="rId20"/>
    <p:sldId id="732" r:id="rId21"/>
    <p:sldId id="712" r:id="rId22"/>
    <p:sldId id="726" r:id="rId23"/>
    <p:sldId id="731" r:id="rId24"/>
    <p:sldId id="730" r:id="rId25"/>
    <p:sldId id="588" r:id="rId26"/>
  </p:sldIdLst>
  <p:sldSz cx="12192000" cy="6858000"/>
  <p:notesSz cx="7010400" cy="9296400"/>
  <p:defaultTextStyle>
    <a:defPPr>
      <a:defRPr lang="en-US"/>
    </a:defPPr>
    <a:lvl1pPr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AA1442-3D29-3D1B-CDB3-66BD3A742695}" name="Barnes, David" initials="DB" userId="S::10211798@id.ohio.gov::6a635959-d038-46be-87e0-92434afa6347" providerId="AD"/>
  <p188:author id="{25CA9F4D-7CB4-D752-C039-0D0E1D1041DC}" name="Turner, Emily" initials="ET" userId="S::10199085@id.ohio.gov::50a71fe7-8dee-4d47-8012-f02c6e73146b" providerId="AD"/>
  <p188:author id="{A76CDE8E-7B81-593F-5FCC-657009901458}" name="Esala, Karissa" initials="KE" userId="S::10201445@id.ohio.gov::cfc29a8d-f7b4-49cb-bff1-2c1fcd23a4b7" providerId="AD"/>
  <p188:author id="{D100FFF9-88EC-6213-8797-616E0E87CCA9}" name="Capicchioni, John" initials="JC" userId="S::10231726@id.ohio.gov::9b587521-e3b7-4202-a554-f04318172e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0017"/>
    <a:srgbClr val="0E3F75"/>
    <a:srgbClr val="404040"/>
    <a:srgbClr val="FAFBFB"/>
    <a:srgbClr val="525051"/>
    <a:srgbClr val="73A5CC"/>
    <a:srgbClr val="700017"/>
    <a:srgbClr val="B5DC10"/>
    <a:srgbClr val="CDD0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102" autoAdjust="0"/>
  </p:normalViewPr>
  <p:slideViewPr>
    <p:cSldViewPr snapToGrid="0">
      <p:cViewPr varScale="1">
        <p:scale>
          <a:sx n="65" d="100"/>
          <a:sy n="65" d="100"/>
        </p:scale>
        <p:origin x="2316" y="2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rner, Emily" userId="50a71fe7-8dee-4d47-8012-f02c6e73146b" providerId="ADAL" clId="{960CA16F-8BE2-4923-918A-D6DCD0B2DB78}"/>
    <pc:docChg chg="undo redo custSel addSld delSld modSld sldOrd">
      <pc:chgData name="Turner, Emily" userId="50a71fe7-8dee-4d47-8012-f02c6e73146b" providerId="ADAL" clId="{960CA16F-8BE2-4923-918A-D6DCD0B2DB78}" dt="2026-09-14T14:46:19.912" v="43264" actId="6549"/>
      <pc:docMkLst>
        <pc:docMk/>
      </pc:docMkLst>
      <pc:sldChg chg="modSp mod modNotesTx">
        <pc:chgData name="Turner, Emily" userId="50a71fe7-8dee-4d47-8012-f02c6e73146b" providerId="ADAL" clId="{960CA16F-8BE2-4923-918A-D6DCD0B2DB78}" dt="2026-09-14T14:45:30.601" v="43261" actId="6549"/>
        <pc:sldMkLst>
          <pc:docMk/>
          <pc:sldMk cId="0" sldId="581"/>
        </pc:sldMkLst>
        <pc:spChg chg="mod">
          <ac:chgData name="Turner, Emily" userId="50a71fe7-8dee-4d47-8012-f02c6e73146b" providerId="ADAL" clId="{960CA16F-8BE2-4923-918A-D6DCD0B2DB78}" dt="2026-09-10T16:34:58.305" v="15537" actId="20577"/>
          <ac:spMkLst>
            <pc:docMk/>
            <pc:sldMk cId="0" sldId="581"/>
            <ac:spMk id="7173" creationId="{B9EC328C-2BD6-4F26-97AE-709A9E1F7565}"/>
          </ac:spMkLst>
        </pc:spChg>
      </pc:sldChg>
      <pc:sldChg chg="modSp mod modNotesTx">
        <pc:chgData name="Turner, Emily" userId="50a71fe7-8dee-4d47-8012-f02c6e73146b" providerId="ADAL" clId="{960CA16F-8BE2-4923-918A-D6DCD0B2DB78}" dt="2026-09-11T17:37:02.025" v="41483" actId="313"/>
        <pc:sldMkLst>
          <pc:docMk/>
          <pc:sldMk cId="125346892" sldId="620"/>
        </pc:sldMkLst>
        <pc:spChg chg="mod">
          <ac:chgData name="Turner, Emily" userId="50a71fe7-8dee-4d47-8012-f02c6e73146b" providerId="ADAL" clId="{960CA16F-8BE2-4923-918A-D6DCD0B2DB78}" dt="2026-09-11T13:51:25.913" v="31693" actId="20577"/>
          <ac:spMkLst>
            <pc:docMk/>
            <pc:sldMk cId="125346892" sldId="620"/>
            <ac:spMk id="3" creationId="{B25BE173-BBC1-4916-AF83-99A326AD6E01}"/>
          </ac:spMkLst>
        </pc:spChg>
      </pc:sldChg>
      <pc:sldChg chg="modSp mod ord modNotesTx">
        <pc:chgData name="Turner, Emily" userId="50a71fe7-8dee-4d47-8012-f02c6e73146b" providerId="ADAL" clId="{960CA16F-8BE2-4923-918A-D6DCD0B2DB78}" dt="2026-09-11T16:38:36.239" v="35420" actId="20577"/>
        <pc:sldMkLst>
          <pc:docMk/>
          <pc:sldMk cId="4034204081" sldId="628"/>
        </pc:sldMkLst>
        <pc:spChg chg="mod">
          <ac:chgData name="Turner, Emily" userId="50a71fe7-8dee-4d47-8012-f02c6e73146b" providerId="ADAL" clId="{960CA16F-8BE2-4923-918A-D6DCD0B2DB78}" dt="2026-09-09T19:16:51.062" v="12248" actId="6549"/>
          <ac:spMkLst>
            <pc:docMk/>
            <pc:sldMk cId="4034204081" sldId="628"/>
            <ac:spMk id="2" creationId="{C6FC3943-6A45-4167-975D-B0EF53C9CB2D}"/>
          </ac:spMkLst>
        </pc:spChg>
        <pc:spChg chg="mod">
          <ac:chgData name="Turner, Emily" userId="50a71fe7-8dee-4d47-8012-f02c6e73146b" providerId="ADAL" clId="{960CA16F-8BE2-4923-918A-D6DCD0B2DB78}" dt="2026-09-11T16:35:13.260" v="35300" actId="6549"/>
          <ac:spMkLst>
            <pc:docMk/>
            <pc:sldMk cId="4034204081" sldId="628"/>
            <ac:spMk id="3" creationId="{741A94C2-48B2-4FF0-871C-1FE2B26883E6}"/>
          </ac:spMkLst>
        </pc:spChg>
      </pc:sldChg>
      <pc:sldChg chg="addSp delSp modSp mod modNotesTx">
        <pc:chgData name="Turner, Emily" userId="50a71fe7-8dee-4d47-8012-f02c6e73146b" providerId="ADAL" clId="{960CA16F-8BE2-4923-918A-D6DCD0B2DB78}" dt="2026-09-11T17:40:42.666" v="41765" actId="20577"/>
        <pc:sldMkLst>
          <pc:docMk/>
          <pc:sldMk cId="3289865294" sldId="630"/>
        </pc:sldMkLst>
        <pc:spChg chg="mod">
          <ac:chgData name="Turner, Emily" userId="50a71fe7-8dee-4d47-8012-f02c6e73146b" providerId="ADAL" clId="{960CA16F-8BE2-4923-918A-D6DCD0B2DB78}" dt="2026-09-10T21:07:08.817" v="18906" actId="20577"/>
          <ac:spMkLst>
            <pc:docMk/>
            <pc:sldMk cId="3289865294" sldId="630"/>
            <ac:spMk id="2" creationId="{E89678AA-5326-488E-9544-CAD3B053FB9B}"/>
          </ac:spMkLst>
        </pc:spChg>
        <pc:spChg chg="mod">
          <ac:chgData name="Turner, Emily" userId="50a71fe7-8dee-4d47-8012-f02c6e73146b" providerId="ADAL" clId="{960CA16F-8BE2-4923-918A-D6DCD0B2DB78}" dt="2026-09-09T19:43:18.252" v="13809" actId="20577"/>
          <ac:spMkLst>
            <pc:docMk/>
            <pc:sldMk cId="3289865294" sldId="630"/>
            <ac:spMk id="3" creationId="{F1964E10-AF8C-4E1B-A414-9768DB8333BA}"/>
          </ac:spMkLst>
        </pc:spChg>
      </pc:sldChg>
      <pc:sldChg chg="modSp mod ord modNotesTx">
        <pc:chgData name="Turner, Emily" userId="50a71fe7-8dee-4d47-8012-f02c6e73146b" providerId="ADAL" clId="{960CA16F-8BE2-4923-918A-D6DCD0B2DB78}" dt="2026-09-14T14:45:53.563" v="43262" actId="313"/>
        <pc:sldMkLst>
          <pc:docMk/>
          <pc:sldMk cId="2339420849" sldId="664"/>
        </pc:sldMkLst>
        <pc:spChg chg="mod">
          <ac:chgData name="Turner, Emily" userId="50a71fe7-8dee-4d47-8012-f02c6e73146b" providerId="ADAL" clId="{960CA16F-8BE2-4923-918A-D6DCD0B2DB78}" dt="2026-09-09T19:31:19.175" v="12976" actId="1076"/>
          <ac:spMkLst>
            <pc:docMk/>
            <pc:sldMk cId="2339420849" sldId="664"/>
            <ac:spMk id="3" creationId="{741A94C2-48B2-4FF0-871C-1FE2B26883E6}"/>
          </ac:spMkLst>
        </pc:spChg>
      </pc:sldChg>
      <pc:sldChg chg="modSp mod modNotesTx">
        <pc:chgData name="Turner, Emily" userId="50a71fe7-8dee-4d47-8012-f02c6e73146b" providerId="ADAL" clId="{960CA16F-8BE2-4923-918A-D6DCD0B2DB78}" dt="2026-09-11T14:14:44.097" v="32021" actId="6549"/>
        <pc:sldMkLst>
          <pc:docMk/>
          <pc:sldMk cId="2960510780" sldId="676"/>
        </pc:sldMkLst>
        <pc:spChg chg="mod">
          <ac:chgData name="Turner, Emily" userId="50a71fe7-8dee-4d47-8012-f02c6e73146b" providerId="ADAL" clId="{960CA16F-8BE2-4923-918A-D6DCD0B2DB78}" dt="2026-09-10T21:36:22.119" v="19689" actId="6549"/>
          <ac:spMkLst>
            <pc:docMk/>
            <pc:sldMk cId="2960510780" sldId="676"/>
            <ac:spMk id="3" creationId="{374DDAB7-324D-CB86-2245-08734AC11DF2}"/>
          </ac:spMkLst>
        </pc:spChg>
        <pc:spChg chg="mod">
          <ac:chgData name="Turner, Emily" userId="50a71fe7-8dee-4d47-8012-f02c6e73146b" providerId="ADAL" clId="{960CA16F-8BE2-4923-918A-D6DCD0B2DB78}" dt="2026-09-09T17:27:50.506" v="10779" actId="6549"/>
          <ac:spMkLst>
            <pc:docMk/>
            <pc:sldMk cId="2960510780" sldId="676"/>
            <ac:spMk id="4" creationId="{F91A9BA9-B4BC-436D-BE34-E2AF91D25ED9}"/>
          </ac:spMkLst>
        </pc:spChg>
      </pc:sldChg>
      <pc:sldChg chg="modSp mod ord modNotesTx">
        <pc:chgData name="Turner, Emily" userId="50a71fe7-8dee-4d47-8012-f02c6e73146b" providerId="ADAL" clId="{960CA16F-8BE2-4923-918A-D6DCD0B2DB78}" dt="2026-09-14T14:46:19.912" v="43264" actId="6549"/>
        <pc:sldMkLst>
          <pc:docMk/>
          <pc:sldMk cId="2704547908" sldId="704"/>
        </pc:sldMkLst>
        <pc:spChg chg="mod">
          <ac:chgData name="Turner, Emily" userId="50a71fe7-8dee-4d47-8012-f02c6e73146b" providerId="ADAL" clId="{960CA16F-8BE2-4923-918A-D6DCD0B2DB78}" dt="2026-09-10T21:11:01.902" v="19218" actId="403"/>
          <ac:spMkLst>
            <pc:docMk/>
            <pc:sldMk cId="2704547908" sldId="704"/>
            <ac:spMk id="3" creationId="{8AB551F8-3142-16A3-66B2-F327CDAE1D94}"/>
          </ac:spMkLst>
        </pc:spChg>
      </pc:sldChg>
      <pc:sldChg chg="modSp mod ord modNotesTx">
        <pc:chgData name="Turner, Emily" userId="50a71fe7-8dee-4d47-8012-f02c6e73146b" providerId="ADAL" clId="{960CA16F-8BE2-4923-918A-D6DCD0B2DB78}" dt="2026-09-11T17:32:02.874" v="40926" actId="6549"/>
        <pc:sldMkLst>
          <pc:docMk/>
          <pc:sldMk cId="1785572126" sldId="705"/>
        </pc:sldMkLst>
        <pc:spChg chg="mod">
          <ac:chgData name="Turner, Emily" userId="50a71fe7-8dee-4d47-8012-f02c6e73146b" providerId="ADAL" clId="{960CA16F-8BE2-4923-918A-D6DCD0B2DB78}" dt="2026-09-11T17:31:58.933" v="40925" actId="20577"/>
          <ac:spMkLst>
            <pc:docMk/>
            <pc:sldMk cId="1785572126" sldId="705"/>
            <ac:spMk id="3" creationId="{C0FD1A4E-3971-318D-1837-4F131921184F}"/>
          </ac:spMkLst>
        </pc:spChg>
      </pc:sldChg>
      <pc:sldChg chg="modSp mod ord modNotesTx">
        <pc:chgData name="Turner, Emily" userId="50a71fe7-8dee-4d47-8012-f02c6e73146b" providerId="ADAL" clId="{960CA16F-8BE2-4923-918A-D6DCD0B2DB78}" dt="2026-09-11T17:43:30.156" v="42133" actId="6549"/>
        <pc:sldMkLst>
          <pc:docMk/>
          <pc:sldMk cId="1089322336" sldId="710"/>
        </pc:sldMkLst>
        <pc:spChg chg="mod">
          <ac:chgData name="Turner, Emily" userId="50a71fe7-8dee-4d47-8012-f02c6e73146b" providerId="ADAL" clId="{960CA16F-8BE2-4923-918A-D6DCD0B2DB78}" dt="2026-09-09T19:51:18.239" v="14648" actId="20577"/>
          <ac:spMkLst>
            <pc:docMk/>
            <pc:sldMk cId="1089322336" sldId="710"/>
            <ac:spMk id="2" creationId="{1488A308-A5C2-DC43-1ED2-CF8D08896AF0}"/>
          </ac:spMkLst>
        </pc:spChg>
        <pc:spChg chg="mod">
          <ac:chgData name="Turner, Emily" userId="50a71fe7-8dee-4d47-8012-f02c6e73146b" providerId="ADAL" clId="{960CA16F-8BE2-4923-918A-D6DCD0B2DB78}" dt="2026-09-10T21:05:03.384" v="18821" actId="6549"/>
          <ac:spMkLst>
            <pc:docMk/>
            <pc:sldMk cId="1089322336" sldId="710"/>
            <ac:spMk id="3" creationId="{971EB878-3C9C-BC6E-EDC5-63CA3FE9D819}"/>
          </ac:spMkLst>
        </pc:spChg>
      </pc:sldChg>
      <pc:sldChg chg="addSp delSp modSp mod ord modNotesTx">
        <pc:chgData name="Turner, Emily" userId="50a71fe7-8dee-4d47-8012-f02c6e73146b" providerId="ADAL" clId="{960CA16F-8BE2-4923-918A-D6DCD0B2DB78}" dt="2026-09-11T17:50:01.243" v="43137" actId="20577"/>
        <pc:sldMkLst>
          <pc:docMk/>
          <pc:sldMk cId="1709655142" sldId="712"/>
        </pc:sldMkLst>
      </pc:sldChg>
      <pc:sldChg chg="modSp mod ord modNotesTx">
        <pc:chgData name="Turner, Emily" userId="50a71fe7-8dee-4d47-8012-f02c6e73146b" providerId="ADAL" clId="{960CA16F-8BE2-4923-918A-D6DCD0B2DB78}" dt="2026-09-11T16:42:05.356" v="36071" actId="20577"/>
        <pc:sldMkLst>
          <pc:docMk/>
          <pc:sldMk cId="2448122759" sldId="713"/>
        </pc:sldMkLst>
        <pc:spChg chg="mod">
          <ac:chgData name="Turner, Emily" userId="50a71fe7-8dee-4d47-8012-f02c6e73146b" providerId="ADAL" clId="{960CA16F-8BE2-4923-918A-D6DCD0B2DB78}" dt="2026-09-09T19:17:35.137" v="12291" actId="6549"/>
          <ac:spMkLst>
            <pc:docMk/>
            <pc:sldMk cId="2448122759" sldId="713"/>
            <ac:spMk id="2" creationId="{41EB27A1-1799-0F4D-9BDA-E2579388D143}"/>
          </ac:spMkLst>
        </pc:spChg>
        <pc:spChg chg="mod">
          <ac:chgData name="Turner, Emily" userId="50a71fe7-8dee-4d47-8012-f02c6e73146b" providerId="ADAL" clId="{960CA16F-8BE2-4923-918A-D6DCD0B2DB78}" dt="2026-09-11T16:39:58.242" v="35646" actId="20577"/>
          <ac:spMkLst>
            <pc:docMk/>
            <pc:sldMk cId="2448122759" sldId="713"/>
            <ac:spMk id="3" creationId="{B89D1DFF-92BF-930E-3328-6A60D7813D35}"/>
          </ac:spMkLst>
        </pc:spChg>
      </pc:sldChg>
      <pc:sldChg chg="modSp mod ord modNotesTx">
        <pc:chgData name="Turner, Emily" userId="50a71fe7-8dee-4d47-8012-f02c6e73146b" providerId="ADAL" clId="{960CA16F-8BE2-4923-918A-D6DCD0B2DB78}" dt="2026-09-11T16:51:33.119" v="37362" actId="20577"/>
        <pc:sldMkLst>
          <pc:docMk/>
          <pc:sldMk cId="3951316491" sldId="714"/>
        </pc:sldMkLst>
        <pc:spChg chg="mod">
          <ac:chgData name="Turner, Emily" userId="50a71fe7-8dee-4d47-8012-f02c6e73146b" providerId="ADAL" clId="{960CA16F-8BE2-4923-918A-D6DCD0B2DB78}" dt="2026-09-10T22:25:32.901" v="25510" actId="6549"/>
          <ac:spMkLst>
            <pc:docMk/>
            <pc:sldMk cId="3951316491" sldId="714"/>
            <ac:spMk id="2" creationId="{057FBC90-6512-DBDD-1CE3-32E81555E1FF}"/>
          </ac:spMkLst>
        </pc:spChg>
        <pc:spChg chg="mod">
          <ac:chgData name="Turner, Emily" userId="50a71fe7-8dee-4d47-8012-f02c6e73146b" providerId="ADAL" clId="{960CA16F-8BE2-4923-918A-D6DCD0B2DB78}" dt="2026-09-11T15:02:54.858" v="32679" actId="20577"/>
          <ac:spMkLst>
            <pc:docMk/>
            <pc:sldMk cId="3951316491" sldId="714"/>
            <ac:spMk id="3" creationId="{05CA6649-2AE5-1387-A377-20F754AB9B56}"/>
          </ac:spMkLst>
        </pc:spChg>
      </pc:sldChg>
      <pc:sldChg chg="modSp new mod ord modNotesTx">
        <pc:chgData name="Turner, Emily" userId="50a71fe7-8dee-4d47-8012-f02c6e73146b" providerId="ADAL" clId="{960CA16F-8BE2-4923-918A-D6DCD0B2DB78}" dt="2026-09-11T17:31:48.447" v="40924" actId="6549"/>
        <pc:sldMkLst>
          <pc:docMk/>
          <pc:sldMk cId="3125311080" sldId="725"/>
        </pc:sldMkLst>
        <pc:spChg chg="mod">
          <ac:chgData name="Turner, Emily" userId="50a71fe7-8dee-4d47-8012-f02c6e73146b" providerId="ADAL" clId="{960CA16F-8BE2-4923-918A-D6DCD0B2DB78}" dt="2026-09-09T19:36:06.448" v="13058" actId="20577"/>
          <ac:spMkLst>
            <pc:docMk/>
            <pc:sldMk cId="3125311080" sldId="725"/>
            <ac:spMk id="2" creationId="{7072AC80-375E-D685-BA62-2342BDF5033F}"/>
          </ac:spMkLst>
        </pc:spChg>
        <pc:spChg chg="mod">
          <ac:chgData name="Turner, Emily" userId="50a71fe7-8dee-4d47-8012-f02c6e73146b" providerId="ADAL" clId="{960CA16F-8BE2-4923-918A-D6DCD0B2DB78}" dt="2026-09-11T15:54:22.154" v="33966" actId="6549"/>
          <ac:spMkLst>
            <pc:docMk/>
            <pc:sldMk cId="3125311080" sldId="725"/>
            <ac:spMk id="3" creationId="{4F6C4A9B-FE57-D764-052E-CC363F75262D}"/>
          </ac:spMkLst>
        </pc:spChg>
      </pc:sldChg>
      <pc:sldChg chg="addSp delSp modSp new mod modCm">
        <pc:chgData name="Turner, Emily" userId="50a71fe7-8dee-4d47-8012-f02c6e73146b" providerId="ADAL" clId="{960CA16F-8BE2-4923-918A-D6DCD0B2DB78}" dt="2026-09-11T17:51:22.516" v="43253" actId="6549"/>
        <pc:sldMkLst>
          <pc:docMk/>
          <pc:sldMk cId="1494313833" sldId="726"/>
        </pc:sldMkLst>
        <pc:spChg chg="mod">
          <ac:chgData name="Turner, Emily" userId="50a71fe7-8dee-4d47-8012-f02c6e73146b" providerId="ADAL" clId="{960CA16F-8BE2-4923-918A-D6DCD0B2DB78}" dt="2026-09-09T19:57:55.183" v="15006" actId="404"/>
          <ac:spMkLst>
            <pc:docMk/>
            <pc:sldMk cId="1494313833" sldId="726"/>
            <ac:spMk id="2" creationId="{EA75DC96-50DF-D18E-A8A7-9D0338097E73}"/>
          </ac:spMkLst>
        </pc:spChg>
        <pc:spChg chg="mod">
          <ac:chgData name="Turner, Emily" userId="50a71fe7-8dee-4d47-8012-f02c6e73146b" providerId="ADAL" clId="{960CA16F-8BE2-4923-918A-D6DCD0B2DB78}" dt="2026-09-11T17:51:22.516" v="43253" actId="6549"/>
          <ac:spMkLst>
            <pc:docMk/>
            <pc:sldMk cId="1494313833" sldId="726"/>
            <ac:spMk id="3" creationId="{8A811E58-13C9-A728-3E8A-16CBF8C6705A}"/>
          </ac:spMkLst>
        </pc:spChg>
        <pc:extLst>
          <p:ext xmlns:p="http://schemas.openxmlformats.org/presentationml/2006/main" uri="{D6D511B9-2390-475A-947B-AFAB55BFBCF1}">
            <pc226:cmChg xmlns:pc226="http://schemas.microsoft.com/office/powerpoint/2022/06/main/command" chg="mod">
              <pc226:chgData name="Turner, Emily" userId="50a71fe7-8dee-4d47-8012-f02c6e73146b" providerId="ADAL" clId="{960CA16F-8BE2-4923-918A-D6DCD0B2DB78}" dt="2026-09-10T20:46:46.194" v="17762" actId="6549"/>
              <pc2:cmMkLst xmlns:pc2="http://schemas.microsoft.com/office/powerpoint/2019/9/main/command">
                <pc:docMk/>
                <pc:sldMk cId="1494313833" sldId="726"/>
                <pc2:cmMk id="{74B13909-1EBB-4C2A-BC18-CB73CB7AE146}"/>
              </pc2:cmMkLst>
            </pc226:cmChg>
          </p:ext>
        </pc:extLst>
      </pc:sldChg>
      <pc:sldChg chg="addSp modSp new mod ord modNotesTx">
        <pc:chgData name="Turner, Emily" userId="50a71fe7-8dee-4d47-8012-f02c6e73146b" providerId="ADAL" clId="{960CA16F-8BE2-4923-918A-D6DCD0B2DB78}" dt="2026-09-11T16:29:13.409" v="34539" actId="6549"/>
        <pc:sldMkLst>
          <pc:docMk/>
          <pc:sldMk cId="3034883702" sldId="729"/>
        </pc:sldMkLst>
        <pc:spChg chg="mod">
          <ac:chgData name="Turner, Emily" userId="50a71fe7-8dee-4d47-8012-f02c6e73146b" providerId="ADAL" clId="{960CA16F-8BE2-4923-918A-D6DCD0B2DB78}" dt="2026-09-10T21:44:32.267" v="20691" actId="6549"/>
          <ac:spMkLst>
            <pc:docMk/>
            <pc:sldMk cId="3034883702" sldId="729"/>
            <ac:spMk id="2" creationId="{D37D600C-D453-7672-0C68-5AA28270B833}"/>
          </ac:spMkLst>
        </pc:spChg>
        <pc:spChg chg="mod">
          <ac:chgData name="Turner, Emily" userId="50a71fe7-8dee-4d47-8012-f02c6e73146b" providerId="ADAL" clId="{960CA16F-8BE2-4923-918A-D6DCD0B2DB78}" dt="2026-09-10T21:47:42.377" v="20858" actId="1076"/>
          <ac:spMkLst>
            <pc:docMk/>
            <pc:sldMk cId="3034883702" sldId="729"/>
            <ac:spMk id="3" creationId="{6B555628-90ED-F54D-541B-EA634E1B37A6}"/>
          </ac:spMkLst>
        </pc:spChg>
        <pc:graphicFrameChg chg="add mod modGraphic">
          <ac:chgData name="Turner, Emily" userId="50a71fe7-8dee-4d47-8012-f02c6e73146b" providerId="ADAL" clId="{960CA16F-8BE2-4923-918A-D6DCD0B2DB78}" dt="2026-09-10T21:53:34.555" v="20940" actId="20577"/>
          <ac:graphicFrameMkLst>
            <pc:docMk/>
            <pc:sldMk cId="3034883702" sldId="729"/>
            <ac:graphicFrameMk id="4" creationId="{DF10F777-FC28-9C35-298D-AE978A2C6A90}"/>
          </ac:graphicFrameMkLst>
        </pc:graphicFrameChg>
      </pc:sldChg>
      <pc:sldChg chg="addSp delSp modSp new mod modCm">
        <pc:chgData name="Turner, Emily" userId="50a71fe7-8dee-4d47-8012-f02c6e73146b" providerId="ADAL" clId="{960CA16F-8BE2-4923-918A-D6DCD0B2DB78}" dt="2026-09-11T15:18:53.152" v="33075" actId="207"/>
        <pc:sldMkLst>
          <pc:docMk/>
          <pc:sldMk cId="1267100802" sldId="730"/>
        </pc:sldMkLst>
        <pc:spChg chg="mod">
          <ac:chgData name="Turner, Emily" userId="50a71fe7-8dee-4d47-8012-f02c6e73146b" providerId="ADAL" clId="{960CA16F-8BE2-4923-918A-D6DCD0B2DB78}" dt="2026-09-10T20:28:56.155" v="16443" actId="20577"/>
          <ac:spMkLst>
            <pc:docMk/>
            <pc:sldMk cId="1267100802" sldId="730"/>
            <ac:spMk id="2" creationId="{785A369D-0404-8B48-6CDD-C45423F18286}"/>
          </ac:spMkLst>
        </pc:spChg>
        <pc:graphicFrameChg chg="add mod modGraphic">
          <ac:chgData name="Turner, Emily" userId="50a71fe7-8dee-4d47-8012-f02c6e73146b" providerId="ADAL" clId="{960CA16F-8BE2-4923-918A-D6DCD0B2DB78}" dt="2026-09-11T15:18:53.152" v="33075" actId="207"/>
          <ac:graphicFrameMkLst>
            <pc:docMk/>
            <pc:sldMk cId="1267100802" sldId="730"/>
            <ac:graphicFrameMk id="4" creationId="{30ACD81C-9622-7219-ADE4-01F068268238}"/>
          </ac:graphicFrameMkLst>
        </pc:graphicFrameChg>
        <pc:extLst>
          <p:ext xmlns:p="http://schemas.openxmlformats.org/presentationml/2006/main" uri="{D6D511B9-2390-475A-947B-AFAB55BFBCF1}">
            <pc226:cmChg xmlns:pc226="http://schemas.microsoft.com/office/powerpoint/2022/06/main/command" chg="mod">
              <pc226:chgData name="Turner, Emily" userId="50a71fe7-8dee-4d47-8012-f02c6e73146b" providerId="ADAL" clId="{960CA16F-8BE2-4923-918A-D6DCD0B2DB78}" dt="2026-09-11T15:18:38.509" v="33074" actId="20577"/>
              <pc2:cmMkLst xmlns:pc2="http://schemas.microsoft.com/office/powerpoint/2019/9/main/command">
                <pc:docMk/>
                <pc:sldMk cId="1267100802" sldId="730"/>
                <pc2:cmMk id="{63B4CACA-2E61-4663-A21C-B23BABF2ADE3}"/>
              </pc2:cmMkLst>
            </pc226:cmChg>
          </p:ext>
        </pc:extLst>
      </pc:sldChg>
      <pc:sldChg chg="addSp delSp modSp new mod">
        <pc:chgData name="Turner, Emily" userId="50a71fe7-8dee-4d47-8012-f02c6e73146b" providerId="ADAL" clId="{960CA16F-8BE2-4923-918A-D6DCD0B2DB78}" dt="2026-09-11T17:52:13.303" v="43259" actId="20577"/>
        <pc:sldMkLst>
          <pc:docMk/>
          <pc:sldMk cId="3474835480" sldId="731"/>
        </pc:sldMkLst>
        <pc:spChg chg="mod">
          <ac:chgData name="Turner, Emily" userId="50a71fe7-8dee-4d47-8012-f02c6e73146b" providerId="ADAL" clId="{960CA16F-8BE2-4923-918A-D6DCD0B2DB78}" dt="2026-09-10T20:45:23.136" v="17657" actId="20577"/>
          <ac:spMkLst>
            <pc:docMk/>
            <pc:sldMk cId="3474835480" sldId="731"/>
            <ac:spMk id="2" creationId="{071D7F8F-9A69-9C5D-3E1F-0856490754F7}"/>
          </ac:spMkLst>
        </pc:spChg>
        <pc:graphicFrameChg chg="add mod modGraphic">
          <ac:chgData name="Turner, Emily" userId="50a71fe7-8dee-4d47-8012-f02c6e73146b" providerId="ADAL" clId="{960CA16F-8BE2-4923-918A-D6DCD0B2DB78}" dt="2026-09-11T17:52:13.303" v="43259" actId="20577"/>
          <ac:graphicFrameMkLst>
            <pc:docMk/>
            <pc:sldMk cId="3474835480" sldId="731"/>
            <ac:graphicFrameMk id="4" creationId="{BC023791-C03D-7F31-2EC2-4649CADDBC1A}"/>
          </ac:graphicFrameMkLst>
        </pc:graphicFrameChg>
      </pc:sldChg>
      <pc:sldChg chg="addSp delSp modSp add mod modNotesTx">
        <pc:chgData name="Turner, Emily" userId="50a71fe7-8dee-4d47-8012-f02c6e73146b" providerId="ADAL" clId="{960CA16F-8BE2-4923-918A-D6DCD0B2DB78}" dt="2026-09-11T17:49:40.440" v="43102" actId="6549"/>
        <pc:sldMkLst>
          <pc:docMk/>
          <pc:sldMk cId="1907922044" sldId="732"/>
        </pc:sldMkLst>
        <pc:spChg chg="mod">
          <ac:chgData name="Turner, Emily" userId="50a71fe7-8dee-4d47-8012-f02c6e73146b" providerId="ADAL" clId="{960CA16F-8BE2-4923-918A-D6DCD0B2DB78}" dt="2026-09-10T20:54:02.821" v="18377" actId="5793"/>
          <ac:spMkLst>
            <pc:docMk/>
            <pc:sldMk cId="1907922044" sldId="732"/>
            <ac:spMk id="3" creationId="{BC95D966-F43F-D61A-F20A-E26410105D49}"/>
          </ac:spMkLst>
        </pc:spChg>
        <pc:graphicFrameChg chg="add mod modGraphic">
          <ac:chgData name="Turner, Emily" userId="50a71fe7-8dee-4d47-8012-f02c6e73146b" providerId="ADAL" clId="{960CA16F-8BE2-4923-918A-D6DCD0B2DB78}" dt="2026-09-11T17:47:20.119" v="42653" actId="20577"/>
          <ac:graphicFrameMkLst>
            <pc:docMk/>
            <pc:sldMk cId="1907922044" sldId="732"/>
            <ac:graphicFrameMk id="7" creationId="{C8D3B72B-DF91-159E-9181-15FEA41CEFF8}"/>
          </ac:graphicFrameMkLst>
        </pc:graphicFrameChg>
      </pc:sldChg>
      <pc:sldChg chg="modSp add mod modNotesTx">
        <pc:chgData name="Turner, Emily" userId="50a71fe7-8dee-4d47-8012-f02c6e73146b" providerId="ADAL" clId="{960CA16F-8BE2-4923-918A-D6DCD0B2DB78}" dt="2026-09-11T16:57:20.720" v="37810" actId="20577"/>
        <pc:sldMkLst>
          <pc:docMk/>
          <pc:sldMk cId="3568938818" sldId="733"/>
        </pc:sldMkLst>
        <pc:spChg chg="mod">
          <ac:chgData name="Turner, Emily" userId="50a71fe7-8dee-4d47-8012-f02c6e73146b" providerId="ADAL" clId="{960CA16F-8BE2-4923-918A-D6DCD0B2DB78}" dt="2026-09-11T15:00:49.344" v="32247" actId="6549"/>
          <ac:spMkLst>
            <pc:docMk/>
            <pc:sldMk cId="3568938818" sldId="733"/>
            <ac:spMk id="3" creationId="{7DFFC1DD-80FA-E99F-4022-FF2CEDA94AF3}"/>
          </ac:spMkLst>
        </pc:spChg>
      </pc:sldChg>
      <pc:sldChg chg="addSp delSp modSp new mod modNotesTx">
        <pc:chgData name="Turner, Emily" userId="50a71fe7-8dee-4d47-8012-f02c6e73146b" providerId="ADAL" clId="{960CA16F-8BE2-4923-918A-D6DCD0B2DB78}" dt="2026-09-11T17:21:44.684" v="39897" actId="692"/>
        <pc:sldMkLst>
          <pc:docMk/>
          <pc:sldMk cId="1476573408" sldId="734"/>
        </pc:sldMkLst>
        <pc:spChg chg="add mod">
          <ac:chgData name="Turner, Emily" userId="50a71fe7-8dee-4d47-8012-f02c6e73146b" providerId="ADAL" clId="{960CA16F-8BE2-4923-918A-D6DCD0B2DB78}" dt="2026-09-11T17:21:06.168" v="39882" actId="1076"/>
          <ac:spMkLst>
            <pc:docMk/>
            <pc:sldMk cId="1476573408" sldId="734"/>
            <ac:spMk id="11" creationId="{564AE28F-47B1-88E8-6217-16D840DB2367}"/>
          </ac:spMkLst>
        </pc:spChg>
        <pc:graphicFrameChg chg="add mod modGraphic">
          <ac:chgData name="Turner, Emily" userId="50a71fe7-8dee-4d47-8012-f02c6e73146b" providerId="ADAL" clId="{960CA16F-8BE2-4923-918A-D6DCD0B2DB78}" dt="2026-09-11T17:20:46.830" v="39881" actId="404"/>
          <ac:graphicFrameMkLst>
            <pc:docMk/>
            <pc:sldMk cId="1476573408" sldId="734"/>
            <ac:graphicFrameMk id="4" creationId="{137945C4-41D8-A5C9-137C-BB4C8D8D89CB}"/>
          </ac:graphicFrameMkLst>
        </pc:graphicFrameChg>
        <pc:cxnChg chg="add mod">
          <ac:chgData name="Turner, Emily" userId="50a71fe7-8dee-4d47-8012-f02c6e73146b" providerId="ADAL" clId="{960CA16F-8BE2-4923-918A-D6DCD0B2DB78}" dt="2026-09-11T17:21:44.684" v="39897" actId="692"/>
          <ac:cxnSpMkLst>
            <pc:docMk/>
            <pc:sldMk cId="1476573408" sldId="734"/>
            <ac:cxnSpMk id="12" creationId="{05098F85-E1B1-9107-8488-D05E4A08ADEB}"/>
          </ac:cxnSpMkLst>
        </pc:cxn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freepngimg.com/png/27180-ms-word-free-download" TargetMode="External"/><Relationship Id="rId1" Type="http://schemas.openxmlformats.org/officeDocument/2006/relationships/image" Target="../media/image4.png"/><Relationship Id="rId6" Type="http://schemas.openxmlformats.org/officeDocument/2006/relationships/hyperlink" Target="https://www.askapache.com/htaccess/pdf-cookies-headers-rewrites/" TargetMode="External"/><Relationship Id="rId5" Type="http://schemas.openxmlformats.org/officeDocument/2006/relationships/image" Target="../media/image6.png"/><Relationship Id="rId4" Type="http://schemas.openxmlformats.org/officeDocument/2006/relationships/hyperlink" Target="https://blogabdulhalim.blogspot.com/2019/10/tampilan-dan-bagian-worksheet-microsoft-excel.html" TargetMode="External"/></Relationships>
</file>

<file path=ppt/diagrams/_rels/data5.xml.rels><?xml version="1.0" encoding="UTF-8" standalone="yes"?>
<Relationships xmlns="http://schemas.openxmlformats.org/package/2006/relationships"><Relationship Id="rId3" Type="http://schemas.openxmlformats.org/officeDocument/2006/relationships/hyperlink" Target="mailto:COF@highered.ohio.gov" TargetMode="External"/><Relationship Id="rId2" Type="http://schemas.openxmlformats.org/officeDocument/2006/relationships/hyperlink" Target="mailto:Jcapicchioni@highered.ohio.gov" TargetMode="External"/><Relationship Id="rId1" Type="http://schemas.openxmlformats.org/officeDocument/2006/relationships/hyperlink" Target="mailto:kesala@highered.ohio.gov" TargetMode="External"/><Relationship Id="rId4" Type="http://schemas.openxmlformats.org/officeDocument/2006/relationships/hyperlink" Target="mailto:eturner@highered.ohio.gov"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freepngimg.com/png/27180-ms-word-free-download" TargetMode="External"/><Relationship Id="rId1" Type="http://schemas.openxmlformats.org/officeDocument/2006/relationships/image" Target="../media/image4.png"/><Relationship Id="rId6" Type="http://schemas.openxmlformats.org/officeDocument/2006/relationships/hyperlink" Target="https://www.askapache.com/htaccess/pdf-cookies-headers-rewrites/" TargetMode="External"/><Relationship Id="rId5" Type="http://schemas.openxmlformats.org/officeDocument/2006/relationships/image" Target="../media/image6.png"/><Relationship Id="rId4" Type="http://schemas.openxmlformats.org/officeDocument/2006/relationships/hyperlink" Target="https://blogabdulhalim.blogspot.com/2019/10/tampilan-dan-bagian-worksheet-microsoft-excel.html" TargetMode="External"/></Relationships>
</file>

<file path=ppt/diagrams/_rels/drawing5.xml.rels><?xml version="1.0" encoding="UTF-8" standalone="yes"?>
<Relationships xmlns="http://schemas.openxmlformats.org/package/2006/relationships"><Relationship Id="rId3" Type="http://schemas.openxmlformats.org/officeDocument/2006/relationships/hyperlink" Target="mailto:Jcapicchioni@highered.ohio.gov" TargetMode="External"/><Relationship Id="rId2" Type="http://schemas.openxmlformats.org/officeDocument/2006/relationships/hyperlink" Target="mailto:kesala@highered.ohio.gov" TargetMode="External"/><Relationship Id="rId1" Type="http://schemas.openxmlformats.org/officeDocument/2006/relationships/hyperlink" Target="mailto:eturner@highered.ohio.gov" TargetMode="External"/><Relationship Id="rId4" Type="http://schemas.openxmlformats.org/officeDocument/2006/relationships/hyperlink" Target="mailto:COF@highered.ohio.gov"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1ED8EB6-974B-46D7-85B2-88446E12E088}" type="doc">
      <dgm:prSet loTypeId="urn:microsoft.com/office/officeart/2005/8/layout/hList9" loCatId="list" qsTypeId="urn:microsoft.com/office/officeart/2005/8/quickstyle/simple1#1" qsCatId="simple" csTypeId="urn:microsoft.com/office/officeart/2005/8/colors/accent1_2#1" csCatId="accent1" phldr="1"/>
      <dgm:spPr/>
      <dgm:t>
        <a:bodyPr/>
        <a:lstStyle/>
        <a:p>
          <a:endParaRPr lang="en-US"/>
        </a:p>
      </dgm:t>
    </dgm:pt>
    <dgm:pt modelId="{A4C5808C-E2E4-4623-8EB5-6DB935C9D731}">
      <dgm:prSet phldrT="[Text]" phldr="0"/>
      <dgm:spPr/>
      <dgm:t>
        <a:bodyPr/>
        <a:lstStyle/>
        <a:p>
          <a:r>
            <a:rPr lang="en-US"/>
            <a:t>2019</a:t>
          </a:r>
        </a:p>
      </dgm:t>
    </dgm:pt>
    <dgm:pt modelId="{424DFBB1-1019-4CFC-B6F8-467E64857F3D}" type="parTrans" cxnId="{F8EF7192-D754-400C-BF82-F79A8529DCB1}">
      <dgm:prSet/>
      <dgm:spPr/>
      <dgm:t>
        <a:bodyPr/>
        <a:lstStyle/>
        <a:p>
          <a:endParaRPr lang="en-US"/>
        </a:p>
      </dgm:t>
    </dgm:pt>
    <dgm:pt modelId="{1058F6F4-A65C-495D-AE69-225E756D9469}" type="sibTrans" cxnId="{F8EF7192-D754-400C-BF82-F79A8529DCB1}">
      <dgm:prSet/>
      <dgm:spPr/>
      <dgm:t>
        <a:bodyPr/>
        <a:lstStyle/>
        <a:p>
          <a:endParaRPr lang="en-US"/>
        </a:p>
      </dgm:t>
    </dgm:pt>
    <dgm:pt modelId="{0179574E-EC17-4F6E-A32E-9B03F343EF62}">
      <dgm:prSet phldrT="[Text]" phldr="0"/>
      <dgm:spPr/>
      <dgm:t>
        <a:bodyPr/>
        <a:lstStyle/>
        <a:p>
          <a:pPr algn="ctr"/>
          <a:r>
            <a:rPr lang="en-US"/>
            <a:t>3,051 Students Received Scholarships</a:t>
          </a:r>
        </a:p>
      </dgm:t>
    </dgm:pt>
    <dgm:pt modelId="{A338E413-468D-497E-B1A2-79A72C247843}" type="parTrans" cxnId="{5960776D-B9A5-416B-8A8C-A52E18AB6A88}">
      <dgm:prSet/>
      <dgm:spPr/>
      <dgm:t>
        <a:bodyPr/>
        <a:lstStyle/>
        <a:p>
          <a:endParaRPr lang="en-US"/>
        </a:p>
      </dgm:t>
    </dgm:pt>
    <dgm:pt modelId="{CD36FB95-8FFB-4649-BEB3-8874D8128633}" type="sibTrans" cxnId="{5960776D-B9A5-416B-8A8C-A52E18AB6A88}">
      <dgm:prSet/>
      <dgm:spPr/>
      <dgm:t>
        <a:bodyPr/>
        <a:lstStyle/>
        <a:p>
          <a:endParaRPr lang="en-US"/>
        </a:p>
      </dgm:t>
    </dgm:pt>
    <dgm:pt modelId="{B3465949-3FF2-4E88-B4F6-7190F7AD2EC5}">
      <dgm:prSet phldrT="[Text]" phldr="0"/>
      <dgm:spPr/>
      <dgm:t>
        <a:bodyPr/>
        <a:lstStyle/>
        <a:p>
          <a:pPr algn="ctr"/>
          <a:r>
            <a:rPr lang="en-US"/>
            <a:t>$13.3 Million awarded</a:t>
          </a:r>
        </a:p>
      </dgm:t>
    </dgm:pt>
    <dgm:pt modelId="{3D3D43C0-1E40-4709-B0CA-A8955237817E}" type="parTrans" cxnId="{842F010A-7644-4ECC-8877-A3E7B759602E}">
      <dgm:prSet/>
      <dgm:spPr/>
      <dgm:t>
        <a:bodyPr/>
        <a:lstStyle/>
        <a:p>
          <a:endParaRPr lang="en-US"/>
        </a:p>
      </dgm:t>
    </dgm:pt>
    <dgm:pt modelId="{00BEC3B6-867F-43F2-98D5-12208F8FAFBB}" type="sibTrans" cxnId="{842F010A-7644-4ECC-8877-A3E7B759602E}">
      <dgm:prSet/>
      <dgm:spPr/>
      <dgm:t>
        <a:bodyPr/>
        <a:lstStyle/>
        <a:p>
          <a:endParaRPr lang="en-US"/>
        </a:p>
      </dgm:t>
    </dgm:pt>
    <dgm:pt modelId="{3F94F006-C088-4354-AE11-85EA4B03985E}">
      <dgm:prSet phldrT="[Text]" phldr="0"/>
      <dgm:spPr/>
      <dgm:t>
        <a:bodyPr/>
        <a:lstStyle/>
        <a:p>
          <a:r>
            <a:rPr lang="en-US"/>
            <a:t>2026</a:t>
          </a:r>
        </a:p>
      </dgm:t>
    </dgm:pt>
    <dgm:pt modelId="{A09528DA-B7B8-4929-8F0C-ACB29397AB29}" type="parTrans" cxnId="{AF99E74A-02F8-45AC-AA30-B1A60862A96A}">
      <dgm:prSet/>
      <dgm:spPr/>
      <dgm:t>
        <a:bodyPr/>
        <a:lstStyle/>
        <a:p>
          <a:endParaRPr lang="en-US"/>
        </a:p>
      </dgm:t>
    </dgm:pt>
    <dgm:pt modelId="{1C680F46-51EE-4A9D-9A01-1A5D2DDFCEF9}" type="sibTrans" cxnId="{AF99E74A-02F8-45AC-AA30-B1A60862A96A}">
      <dgm:prSet/>
      <dgm:spPr/>
      <dgm:t>
        <a:bodyPr/>
        <a:lstStyle/>
        <a:p>
          <a:endParaRPr lang="en-US"/>
        </a:p>
      </dgm:t>
    </dgm:pt>
    <dgm:pt modelId="{35922C82-48A6-40B8-B11F-2E2F49C289E7}">
      <dgm:prSet phldrT="[Text]" phldr="0"/>
      <dgm:spPr/>
      <dgm:t>
        <a:bodyPr/>
        <a:lstStyle/>
        <a:p>
          <a:pPr algn="ctr"/>
          <a:r>
            <a:rPr lang="en-US"/>
            <a:t>8,000 Students Received Scholarships</a:t>
          </a:r>
        </a:p>
      </dgm:t>
    </dgm:pt>
    <dgm:pt modelId="{5B4A2D10-51A1-45FC-A1E1-111618BCA58D}" type="parTrans" cxnId="{86C13595-7513-450B-902D-3EEA7CB61598}">
      <dgm:prSet/>
      <dgm:spPr/>
      <dgm:t>
        <a:bodyPr/>
        <a:lstStyle/>
        <a:p>
          <a:endParaRPr lang="en-US"/>
        </a:p>
      </dgm:t>
    </dgm:pt>
    <dgm:pt modelId="{136F73B0-E8E9-41EB-8B78-0ABC2127E402}" type="sibTrans" cxnId="{86C13595-7513-450B-902D-3EEA7CB61598}">
      <dgm:prSet/>
      <dgm:spPr/>
      <dgm:t>
        <a:bodyPr/>
        <a:lstStyle/>
        <a:p>
          <a:endParaRPr lang="en-US"/>
        </a:p>
      </dgm:t>
    </dgm:pt>
    <dgm:pt modelId="{BCC62099-98FD-4422-8DCE-BAF1CB7C458B}">
      <dgm:prSet phldrT="[Text]" phldr="0"/>
      <dgm:spPr/>
      <dgm:t>
        <a:bodyPr/>
        <a:lstStyle/>
        <a:p>
          <a:pPr algn="ctr"/>
          <a:r>
            <a:rPr lang="en-US"/>
            <a:t>$30</a:t>
          </a:r>
          <a:r>
            <a:rPr lang="en-US" baseline="30000"/>
            <a:t>+ </a:t>
          </a:r>
          <a:r>
            <a:rPr lang="en-US"/>
            <a:t>Million awarded</a:t>
          </a:r>
        </a:p>
      </dgm:t>
    </dgm:pt>
    <dgm:pt modelId="{7D4C4E14-B212-4E6F-9AD0-AA7BD84F188B}" type="parTrans" cxnId="{D4DED21D-BB3F-4C4A-B3B1-4AB91834F92B}">
      <dgm:prSet/>
      <dgm:spPr/>
      <dgm:t>
        <a:bodyPr/>
        <a:lstStyle/>
        <a:p>
          <a:endParaRPr lang="en-US"/>
        </a:p>
      </dgm:t>
    </dgm:pt>
    <dgm:pt modelId="{7A0A40EF-C984-4CCB-AEFA-EFE73A4A5E98}" type="sibTrans" cxnId="{D4DED21D-BB3F-4C4A-B3B1-4AB91834F92B}">
      <dgm:prSet/>
      <dgm:spPr/>
      <dgm:t>
        <a:bodyPr/>
        <a:lstStyle/>
        <a:p>
          <a:endParaRPr lang="en-US"/>
        </a:p>
      </dgm:t>
    </dgm:pt>
    <dgm:pt modelId="{41FD88E3-AD04-4D36-A247-441E4975C42C}">
      <dgm:prSet phldrT="[Text]" phldr="0"/>
      <dgm:spPr/>
      <dgm:t>
        <a:bodyPr/>
        <a:lstStyle/>
        <a:p>
          <a:pPr algn="ctr"/>
          <a:r>
            <a:rPr lang="en-US"/>
            <a:t>47 Participating Institutions</a:t>
          </a:r>
        </a:p>
      </dgm:t>
    </dgm:pt>
    <dgm:pt modelId="{BB2AC6DA-CC44-498F-A1A0-C3E797AFFBEF}" type="parTrans" cxnId="{61CF3B54-04F6-42A5-93E0-FE5ECB5BF145}">
      <dgm:prSet/>
      <dgm:spPr/>
      <dgm:t>
        <a:bodyPr/>
        <a:lstStyle/>
        <a:p>
          <a:endParaRPr lang="en-US"/>
        </a:p>
      </dgm:t>
    </dgm:pt>
    <dgm:pt modelId="{20BCD793-353F-4B30-BF72-926070458141}" type="sibTrans" cxnId="{61CF3B54-04F6-42A5-93E0-FE5ECB5BF145}">
      <dgm:prSet/>
      <dgm:spPr/>
      <dgm:t>
        <a:bodyPr/>
        <a:lstStyle/>
        <a:p>
          <a:endParaRPr lang="en-US"/>
        </a:p>
      </dgm:t>
    </dgm:pt>
    <dgm:pt modelId="{84A021DA-7893-4E4E-AA66-3795F68AA97C}">
      <dgm:prSet phldrT="[Text]" phldr="0"/>
      <dgm:spPr/>
      <dgm:t>
        <a:bodyPr/>
        <a:lstStyle/>
        <a:p>
          <a:pPr algn="ctr"/>
          <a:r>
            <a:rPr lang="en-US"/>
            <a:t>73 Participating Institutions</a:t>
          </a:r>
        </a:p>
      </dgm:t>
    </dgm:pt>
    <dgm:pt modelId="{D667F19C-2FBE-483A-AD73-4E4BFE544B96}" type="parTrans" cxnId="{B48E7686-E326-4607-87C5-17CDEDF83C26}">
      <dgm:prSet/>
      <dgm:spPr/>
      <dgm:t>
        <a:bodyPr/>
        <a:lstStyle/>
        <a:p>
          <a:endParaRPr lang="en-US"/>
        </a:p>
      </dgm:t>
    </dgm:pt>
    <dgm:pt modelId="{BB0E0C94-9287-4826-9B3B-1A94983AD0AD}" type="sibTrans" cxnId="{B48E7686-E326-4607-87C5-17CDEDF83C26}">
      <dgm:prSet/>
      <dgm:spPr/>
      <dgm:t>
        <a:bodyPr/>
        <a:lstStyle/>
        <a:p>
          <a:endParaRPr lang="en-US"/>
        </a:p>
      </dgm:t>
    </dgm:pt>
    <dgm:pt modelId="{AC34C0D4-B453-41FE-B795-43DF4883C819}" type="pres">
      <dgm:prSet presAssocID="{D1ED8EB6-974B-46D7-85B2-88446E12E088}" presName="list" presStyleCnt="0">
        <dgm:presLayoutVars>
          <dgm:dir/>
          <dgm:animLvl val="lvl"/>
        </dgm:presLayoutVars>
      </dgm:prSet>
      <dgm:spPr/>
    </dgm:pt>
    <dgm:pt modelId="{C5B2D0D6-B48A-40A2-823B-7222EC426A8C}" type="pres">
      <dgm:prSet presAssocID="{A4C5808C-E2E4-4623-8EB5-6DB935C9D731}" presName="posSpace" presStyleCnt="0"/>
      <dgm:spPr/>
    </dgm:pt>
    <dgm:pt modelId="{6BED6DDD-3242-420A-97F4-1B58AA77DE37}" type="pres">
      <dgm:prSet presAssocID="{A4C5808C-E2E4-4623-8EB5-6DB935C9D731}" presName="vertFlow" presStyleCnt="0"/>
      <dgm:spPr/>
    </dgm:pt>
    <dgm:pt modelId="{51972935-2644-4601-ABCE-621FF0CC0F07}" type="pres">
      <dgm:prSet presAssocID="{A4C5808C-E2E4-4623-8EB5-6DB935C9D731}" presName="topSpace" presStyleCnt="0"/>
      <dgm:spPr/>
    </dgm:pt>
    <dgm:pt modelId="{0807E4CF-3F9F-4564-A6AC-7825C9EBDB3B}" type="pres">
      <dgm:prSet presAssocID="{A4C5808C-E2E4-4623-8EB5-6DB935C9D731}" presName="firstComp" presStyleCnt="0"/>
      <dgm:spPr/>
    </dgm:pt>
    <dgm:pt modelId="{B7D07F90-A797-43EF-8F6E-F7A5D3CFA964}" type="pres">
      <dgm:prSet presAssocID="{A4C5808C-E2E4-4623-8EB5-6DB935C9D731}" presName="firstChild" presStyleLbl="bgAccFollowNode1" presStyleIdx="0" presStyleCnt="6"/>
      <dgm:spPr/>
    </dgm:pt>
    <dgm:pt modelId="{8A563064-59CC-430D-937D-82A6E25205B3}" type="pres">
      <dgm:prSet presAssocID="{A4C5808C-E2E4-4623-8EB5-6DB935C9D731}" presName="firstChildTx" presStyleLbl="bgAccFollowNode1" presStyleIdx="0" presStyleCnt="6">
        <dgm:presLayoutVars>
          <dgm:bulletEnabled val="1"/>
        </dgm:presLayoutVars>
      </dgm:prSet>
      <dgm:spPr/>
    </dgm:pt>
    <dgm:pt modelId="{85E07EA2-AAEE-4663-A7EB-1A7925B14708}" type="pres">
      <dgm:prSet presAssocID="{B3465949-3FF2-4E88-B4F6-7190F7AD2EC5}" presName="comp" presStyleCnt="0"/>
      <dgm:spPr/>
    </dgm:pt>
    <dgm:pt modelId="{D0ADF0AB-DCAF-4315-97A0-CB48C24CD32E}" type="pres">
      <dgm:prSet presAssocID="{B3465949-3FF2-4E88-B4F6-7190F7AD2EC5}" presName="child" presStyleLbl="bgAccFollowNode1" presStyleIdx="1" presStyleCnt="6"/>
      <dgm:spPr/>
    </dgm:pt>
    <dgm:pt modelId="{03834A5A-95BE-43A4-A4A9-091910A6EEFF}" type="pres">
      <dgm:prSet presAssocID="{B3465949-3FF2-4E88-B4F6-7190F7AD2EC5}" presName="childTx" presStyleLbl="bgAccFollowNode1" presStyleIdx="1" presStyleCnt="6">
        <dgm:presLayoutVars>
          <dgm:bulletEnabled val="1"/>
        </dgm:presLayoutVars>
      </dgm:prSet>
      <dgm:spPr/>
    </dgm:pt>
    <dgm:pt modelId="{D06D4BA1-299E-4C85-9B0F-1D9DF9B97A27}" type="pres">
      <dgm:prSet presAssocID="{41FD88E3-AD04-4D36-A247-441E4975C42C}" presName="comp" presStyleCnt="0"/>
      <dgm:spPr/>
    </dgm:pt>
    <dgm:pt modelId="{0C72B51B-5421-40E1-AB86-E168A2313F71}" type="pres">
      <dgm:prSet presAssocID="{41FD88E3-AD04-4D36-A247-441E4975C42C}" presName="child" presStyleLbl="bgAccFollowNode1" presStyleIdx="2" presStyleCnt="6"/>
      <dgm:spPr/>
    </dgm:pt>
    <dgm:pt modelId="{46C83D8A-8F41-4870-B2EE-03963718D57A}" type="pres">
      <dgm:prSet presAssocID="{41FD88E3-AD04-4D36-A247-441E4975C42C}" presName="childTx" presStyleLbl="bgAccFollowNode1" presStyleIdx="2" presStyleCnt="6">
        <dgm:presLayoutVars>
          <dgm:bulletEnabled val="1"/>
        </dgm:presLayoutVars>
      </dgm:prSet>
      <dgm:spPr/>
    </dgm:pt>
    <dgm:pt modelId="{BA9BBEF4-F3A2-4C69-99DD-ED7CEE7C92B1}" type="pres">
      <dgm:prSet presAssocID="{A4C5808C-E2E4-4623-8EB5-6DB935C9D731}" presName="negSpace" presStyleCnt="0"/>
      <dgm:spPr/>
    </dgm:pt>
    <dgm:pt modelId="{218D86E9-8EF9-46E7-962A-4DC3E42425FC}" type="pres">
      <dgm:prSet presAssocID="{A4C5808C-E2E4-4623-8EB5-6DB935C9D731}" presName="circle" presStyleLbl="node1" presStyleIdx="0" presStyleCnt="2"/>
      <dgm:spPr/>
    </dgm:pt>
    <dgm:pt modelId="{25FEDA59-7321-4956-A563-4B966CC9126B}" type="pres">
      <dgm:prSet presAssocID="{1058F6F4-A65C-495D-AE69-225E756D9469}" presName="transSpace" presStyleCnt="0"/>
      <dgm:spPr/>
    </dgm:pt>
    <dgm:pt modelId="{EA108E50-1D28-4E44-834B-311C97E37CF4}" type="pres">
      <dgm:prSet presAssocID="{3F94F006-C088-4354-AE11-85EA4B03985E}" presName="posSpace" presStyleCnt="0"/>
      <dgm:spPr/>
    </dgm:pt>
    <dgm:pt modelId="{9497ACDB-BB8D-4F99-858E-DCB57E5E6EB0}" type="pres">
      <dgm:prSet presAssocID="{3F94F006-C088-4354-AE11-85EA4B03985E}" presName="vertFlow" presStyleCnt="0"/>
      <dgm:spPr/>
    </dgm:pt>
    <dgm:pt modelId="{2B51D1CB-53DE-46DF-9D34-782AC6248C31}" type="pres">
      <dgm:prSet presAssocID="{3F94F006-C088-4354-AE11-85EA4B03985E}" presName="topSpace" presStyleCnt="0"/>
      <dgm:spPr/>
    </dgm:pt>
    <dgm:pt modelId="{41CA933B-C25D-4ED4-BC41-DF446ADCAEF5}" type="pres">
      <dgm:prSet presAssocID="{3F94F006-C088-4354-AE11-85EA4B03985E}" presName="firstComp" presStyleCnt="0"/>
      <dgm:spPr/>
    </dgm:pt>
    <dgm:pt modelId="{876FEAED-0218-44C1-B589-8B23C17511E2}" type="pres">
      <dgm:prSet presAssocID="{3F94F006-C088-4354-AE11-85EA4B03985E}" presName="firstChild" presStyleLbl="bgAccFollowNode1" presStyleIdx="3" presStyleCnt="6"/>
      <dgm:spPr/>
    </dgm:pt>
    <dgm:pt modelId="{34A742A4-8B42-4A57-BF76-76FE396B625B}" type="pres">
      <dgm:prSet presAssocID="{3F94F006-C088-4354-AE11-85EA4B03985E}" presName="firstChildTx" presStyleLbl="bgAccFollowNode1" presStyleIdx="3" presStyleCnt="6">
        <dgm:presLayoutVars>
          <dgm:bulletEnabled val="1"/>
        </dgm:presLayoutVars>
      </dgm:prSet>
      <dgm:spPr/>
    </dgm:pt>
    <dgm:pt modelId="{328C5D2F-3517-4489-B0B9-6E8A53775461}" type="pres">
      <dgm:prSet presAssocID="{BCC62099-98FD-4422-8DCE-BAF1CB7C458B}" presName="comp" presStyleCnt="0"/>
      <dgm:spPr/>
    </dgm:pt>
    <dgm:pt modelId="{89B9D665-E13F-4BC9-9065-C161D0E81B17}" type="pres">
      <dgm:prSet presAssocID="{BCC62099-98FD-4422-8DCE-BAF1CB7C458B}" presName="child" presStyleLbl="bgAccFollowNode1" presStyleIdx="4" presStyleCnt="6"/>
      <dgm:spPr/>
    </dgm:pt>
    <dgm:pt modelId="{4A6DDE83-FB50-4284-AA63-B5ADBD8F682F}" type="pres">
      <dgm:prSet presAssocID="{BCC62099-98FD-4422-8DCE-BAF1CB7C458B}" presName="childTx" presStyleLbl="bgAccFollowNode1" presStyleIdx="4" presStyleCnt="6">
        <dgm:presLayoutVars>
          <dgm:bulletEnabled val="1"/>
        </dgm:presLayoutVars>
      </dgm:prSet>
      <dgm:spPr/>
    </dgm:pt>
    <dgm:pt modelId="{00059303-A1D9-4583-8EB3-38E6C52B0FD4}" type="pres">
      <dgm:prSet presAssocID="{84A021DA-7893-4E4E-AA66-3795F68AA97C}" presName="comp" presStyleCnt="0"/>
      <dgm:spPr/>
    </dgm:pt>
    <dgm:pt modelId="{2261A9F5-87F1-40E3-BABC-4C74442AD6D7}" type="pres">
      <dgm:prSet presAssocID="{84A021DA-7893-4E4E-AA66-3795F68AA97C}" presName="child" presStyleLbl="bgAccFollowNode1" presStyleIdx="5" presStyleCnt="6"/>
      <dgm:spPr/>
    </dgm:pt>
    <dgm:pt modelId="{8EC4F28D-0961-4E68-89D9-FD7873BBBE3E}" type="pres">
      <dgm:prSet presAssocID="{84A021DA-7893-4E4E-AA66-3795F68AA97C}" presName="childTx" presStyleLbl="bgAccFollowNode1" presStyleIdx="5" presStyleCnt="6">
        <dgm:presLayoutVars>
          <dgm:bulletEnabled val="1"/>
        </dgm:presLayoutVars>
      </dgm:prSet>
      <dgm:spPr/>
    </dgm:pt>
    <dgm:pt modelId="{810F5D2E-9B69-4ABA-9FD3-A21FB261277C}" type="pres">
      <dgm:prSet presAssocID="{3F94F006-C088-4354-AE11-85EA4B03985E}" presName="negSpace" presStyleCnt="0"/>
      <dgm:spPr/>
    </dgm:pt>
    <dgm:pt modelId="{89DBB22E-11DD-4ADB-86F7-0827143CFCE5}" type="pres">
      <dgm:prSet presAssocID="{3F94F006-C088-4354-AE11-85EA4B03985E}" presName="circle" presStyleLbl="node1" presStyleIdx="1" presStyleCnt="2"/>
      <dgm:spPr/>
    </dgm:pt>
  </dgm:ptLst>
  <dgm:cxnLst>
    <dgm:cxn modelId="{1F339900-AA6A-4388-95A2-FA0A38111288}" type="presOf" srcId="{A4C5808C-E2E4-4623-8EB5-6DB935C9D731}" destId="{218D86E9-8EF9-46E7-962A-4DC3E42425FC}" srcOrd="0" destOrd="0" presId="urn:microsoft.com/office/officeart/2005/8/layout/hList9"/>
    <dgm:cxn modelId="{92EE2F07-13AB-4574-9561-C0600A74970E}" type="presOf" srcId="{41FD88E3-AD04-4D36-A247-441E4975C42C}" destId="{0C72B51B-5421-40E1-AB86-E168A2313F71}" srcOrd="0" destOrd="0" presId="urn:microsoft.com/office/officeart/2005/8/layout/hList9"/>
    <dgm:cxn modelId="{842F010A-7644-4ECC-8877-A3E7B759602E}" srcId="{A4C5808C-E2E4-4623-8EB5-6DB935C9D731}" destId="{B3465949-3FF2-4E88-B4F6-7190F7AD2EC5}" srcOrd="1" destOrd="0" parTransId="{3D3D43C0-1E40-4709-B0CA-A8955237817E}" sibTransId="{00BEC3B6-867F-43F2-98D5-12208F8FAFBB}"/>
    <dgm:cxn modelId="{88912311-EC02-421F-9B41-8F4E3DB87842}" type="presOf" srcId="{3F94F006-C088-4354-AE11-85EA4B03985E}" destId="{89DBB22E-11DD-4ADB-86F7-0827143CFCE5}" srcOrd="0" destOrd="0" presId="urn:microsoft.com/office/officeart/2005/8/layout/hList9"/>
    <dgm:cxn modelId="{D4DED21D-BB3F-4C4A-B3B1-4AB91834F92B}" srcId="{3F94F006-C088-4354-AE11-85EA4B03985E}" destId="{BCC62099-98FD-4422-8DCE-BAF1CB7C458B}" srcOrd="1" destOrd="0" parTransId="{7D4C4E14-B212-4E6F-9AD0-AA7BD84F188B}" sibTransId="{7A0A40EF-C984-4CCB-AEFA-EFE73A4A5E98}"/>
    <dgm:cxn modelId="{6156B42B-C197-4025-BF01-670802730CEE}" type="presOf" srcId="{B3465949-3FF2-4E88-B4F6-7190F7AD2EC5}" destId="{03834A5A-95BE-43A4-A4A9-091910A6EEFF}" srcOrd="1" destOrd="0" presId="urn:microsoft.com/office/officeart/2005/8/layout/hList9"/>
    <dgm:cxn modelId="{02B7AD40-0015-42D5-AE71-F008B69F6867}" type="presOf" srcId="{84A021DA-7893-4E4E-AA66-3795F68AA97C}" destId="{2261A9F5-87F1-40E3-BABC-4C74442AD6D7}" srcOrd="0" destOrd="0" presId="urn:microsoft.com/office/officeart/2005/8/layout/hList9"/>
    <dgm:cxn modelId="{AF99E74A-02F8-45AC-AA30-B1A60862A96A}" srcId="{D1ED8EB6-974B-46D7-85B2-88446E12E088}" destId="{3F94F006-C088-4354-AE11-85EA4B03985E}" srcOrd="1" destOrd="0" parTransId="{A09528DA-B7B8-4929-8F0C-ACB29397AB29}" sibTransId="{1C680F46-51EE-4A9D-9A01-1A5D2DDFCEF9}"/>
    <dgm:cxn modelId="{07BE454D-65F0-4D1E-AB7C-AF3E1386EAC2}" type="presOf" srcId="{35922C82-48A6-40B8-B11F-2E2F49C289E7}" destId="{34A742A4-8B42-4A57-BF76-76FE396B625B}" srcOrd="1" destOrd="0" presId="urn:microsoft.com/office/officeart/2005/8/layout/hList9"/>
    <dgm:cxn modelId="{5960776D-B9A5-416B-8A8C-A52E18AB6A88}" srcId="{A4C5808C-E2E4-4623-8EB5-6DB935C9D731}" destId="{0179574E-EC17-4F6E-A32E-9B03F343EF62}" srcOrd="0" destOrd="0" parTransId="{A338E413-468D-497E-B1A2-79A72C247843}" sibTransId="{CD36FB95-8FFB-4649-BEB3-8874D8128633}"/>
    <dgm:cxn modelId="{BEFF0273-16C4-4B34-8F4A-FA8C7C3E7519}" type="presOf" srcId="{BCC62099-98FD-4422-8DCE-BAF1CB7C458B}" destId="{4A6DDE83-FB50-4284-AA63-B5ADBD8F682F}" srcOrd="1" destOrd="0" presId="urn:microsoft.com/office/officeart/2005/8/layout/hList9"/>
    <dgm:cxn modelId="{61CF3B54-04F6-42A5-93E0-FE5ECB5BF145}" srcId="{A4C5808C-E2E4-4623-8EB5-6DB935C9D731}" destId="{41FD88E3-AD04-4D36-A247-441E4975C42C}" srcOrd="2" destOrd="0" parTransId="{BB2AC6DA-CC44-498F-A1A0-C3E797AFFBEF}" sibTransId="{20BCD793-353F-4B30-BF72-926070458141}"/>
    <dgm:cxn modelId="{69EA3059-B8AC-43BD-9A04-6B08F0E64564}" type="presOf" srcId="{BCC62099-98FD-4422-8DCE-BAF1CB7C458B}" destId="{89B9D665-E13F-4BC9-9065-C161D0E81B17}" srcOrd="0" destOrd="0" presId="urn:microsoft.com/office/officeart/2005/8/layout/hList9"/>
    <dgm:cxn modelId="{1EDFD383-1715-4A5F-9C85-F3384F4ED9D7}" type="presOf" srcId="{84A021DA-7893-4E4E-AA66-3795F68AA97C}" destId="{8EC4F28D-0961-4E68-89D9-FD7873BBBE3E}" srcOrd="1" destOrd="0" presId="urn:microsoft.com/office/officeart/2005/8/layout/hList9"/>
    <dgm:cxn modelId="{B48E7686-E326-4607-87C5-17CDEDF83C26}" srcId="{3F94F006-C088-4354-AE11-85EA4B03985E}" destId="{84A021DA-7893-4E4E-AA66-3795F68AA97C}" srcOrd="2" destOrd="0" parTransId="{D667F19C-2FBE-483A-AD73-4E4BFE544B96}" sibTransId="{BB0E0C94-9287-4826-9B3B-1A94983AD0AD}"/>
    <dgm:cxn modelId="{90862B8A-7BA7-43C0-9FF1-D282E511B938}" type="presOf" srcId="{0179574E-EC17-4F6E-A32E-9B03F343EF62}" destId="{8A563064-59CC-430D-937D-82A6E25205B3}" srcOrd="1" destOrd="0" presId="urn:microsoft.com/office/officeart/2005/8/layout/hList9"/>
    <dgm:cxn modelId="{F8EF7192-D754-400C-BF82-F79A8529DCB1}" srcId="{D1ED8EB6-974B-46D7-85B2-88446E12E088}" destId="{A4C5808C-E2E4-4623-8EB5-6DB935C9D731}" srcOrd="0" destOrd="0" parTransId="{424DFBB1-1019-4CFC-B6F8-467E64857F3D}" sibTransId="{1058F6F4-A65C-495D-AE69-225E756D9469}"/>
    <dgm:cxn modelId="{86C13595-7513-450B-902D-3EEA7CB61598}" srcId="{3F94F006-C088-4354-AE11-85EA4B03985E}" destId="{35922C82-48A6-40B8-B11F-2E2F49C289E7}" srcOrd="0" destOrd="0" parTransId="{5B4A2D10-51A1-45FC-A1E1-111618BCA58D}" sibTransId="{136F73B0-E8E9-41EB-8B78-0ABC2127E402}"/>
    <dgm:cxn modelId="{CF03199C-726E-4479-AB33-63902D3B1FFD}" type="presOf" srcId="{35922C82-48A6-40B8-B11F-2E2F49C289E7}" destId="{876FEAED-0218-44C1-B589-8B23C17511E2}" srcOrd="0" destOrd="0" presId="urn:microsoft.com/office/officeart/2005/8/layout/hList9"/>
    <dgm:cxn modelId="{8158C8A2-1BA2-4EAA-A83C-C5693BCCB816}" type="presOf" srcId="{41FD88E3-AD04-4D36-A247-441E4975C42C}" destId="{46C83D8A-8F41-4870-B2EE-03963718D57A}" srcOrd="1" destOrd="0" presId="urn:microsoft.com/office/officeart/2005/8/layout/hList9"/>
    <dgm:cxn modelId="{7B35B3B4-AA0D-4D2E-90EF-D15C8A59CD6F}" type="presOf" srcId="{0179574E-EC17-4F6E-A32E-9B03F343EF62}" destId="{B7D07F90-A797-43EF-8F6E-F7A5D3CFA964}" srcOrd="0" destOrd="0" presId="urn:microsoft.com/office/officeart/2005/8/layout/hList9"/>
    <dgm:cxn modelId="{735A47E8-CB84-47E9-A5AE-303CC628E49C}" type="presOf" srcId="{B3465949-3FF2-4E88-B4F6-7190F7AD2EC5}" destId="{D0ADF0AB-DCAF-4315-97A0-CB48C24CD32E}" srcOrd="0" destOrd="0" presId="urn:microsoft.com/office/officeart/2005/8/layout/hList9"/>
    <dgm:cxn modelId="{89D8A9F8-6692-4FE3-8564-60530B1F62CF}" type="presOf" srcId="{D1ED8EB6-974B-46D7-85B2-88446E12E088}" destId="{AC34C0D4-B453-41FE-B795-43DF4883C819}" srcOrd="0" destOrd="0" presId="urn:microsoft.com/office/officeart/2005/8/layout/hList9"/>
    <dgm:cxn modelId="{49CC5B0E-05D3-4C41-8ECD-B93827043AA4}" type="presParOf" srcId="{AC34C0D4-B453-41FE-B795-43DF4883C819}" destId="{C5B2D0D6-B48A-40A2-823B-7222EC426A8C}" srcOrd="0" destOrd="0" presId="urn:microsoft.com/office/officeart/2005/8/layout/hList9"/>
    <dgm:cxn modelId="{3897C05A-AE3D-4E03-9B60-9D6F22E1E8C4}" type="presParOf" srcId="{AC34C0D4-B453-41FE-B795-43DF4883C819}" destId="{6BED6DDD-3242-420A-97F4-1B58AA77DE37}" srcOrd="1" destOrd="0" presId="urn:microsoft.com/office/officeart/2005/8/layout/hList9"/>
    <dgm:cxn modelId="{5B7D7EE1-4D69-4C7A-93F7-0F5C315026B6}" type="presParOf" srcId="{6BED6DDD-3242-420A-97F4-1B58AA77DE37}" destId="{51972935-2644-4601-ABCE-621FF0CC0F07}" srcOrd="0" destOrd="0" presId="urn:microsoft.com/office/officeart/2005/8/layout/hList9"/>
    <dgm:cxn modelId="{F21274FC-8A30-4080-B472-6C89CFD49595}" type="presParOf" srcId="{6BED6DDD-3242-420A-97F4-1B58AA77DE37}" destId="{0807E4CF-3F9F-4564-A6AC-7825C9EBDB3B}" srcOrd="1" destOrd="0" presId="urn:microsoft.com/office/officeart/2005/8/layout/hList9"/>
    <dgm:cxn modelId="{BACA6E16-7494-4225-9A75-A2E9FCB2B0B1}" type="presParOf" srcId="{0807E4CF-3F9F-4564-A6AC-7825C9EBDB3B}" destId="{B7D07F90-A797-43EF-8F6E-F7A5D3CFA964}" srcOrd="0" destOrd="0" presId="urn:microsoft.com/office/officeart/2005/8/layout/hList9"/>
    <dgm:cxn modelId="{67044D3C-0A91-44AF-B41F-D40ACE867D31}" type="presParOf" srcId="{0807E4CF-3F9F-4564-A6AC-7825C9EBDB3B}" destId="{8A563064-59CC-430D-937D-82A6E25205B3}" srcOrd="1" destOrd="0" presId="urn:microsoft.com/office/officeart/2005/8/layout/hList9"/>
    <dgm:cxn modelId="{E1C75CE0-98B6-40AD-AFB6-B8C5901A1584}" type="presParOf" srcId="{6BED6DDD-3242-420A-97F4-1B58AA77DE37}" destId="{85E07EA2-AAEE-4663-A7EB-1A7925B14708}" srcOrd="2" destOrd="0" presId="urn:microsoft.com/office/officeart/2005/8/layout/hList9"/>
    <dgm:cxn modelId="{5FEDC66E-B5C6-4D84-8F68-EBD0C2023D8F}" type="presParOf" srcId="{85E07EA2-AAEE-4663-A7EB-1A7925B14708}" destId="{D0ADF0AB-DCAF-4315-97A0-CB48C24CD32E}" srcOrd="0" destOrd="0" presId="urn:microsoft.com/office/officeart/2005/8/layout/hList9"/>
    <dgm:cxn modelId="{0ABB3B80-8222-4DBB-A836-810E4A19789C}" type="presParOf" srcId="{85E07EA2-AAEE-4663-A7EB-1A7925B14708}" destId="{03834A5A-95BE-43A4-A4A9-091910A6EEFF}" srcOrd="1" destOrd="0" presId="urn:microsoft.com/office/officeart/2005/8/layout/hList9"/>
    <dgm:cxn modelId="{038EC45F-E9EC-42A9-8B64-0DE770E2F0EF}" type="presParOf" srcId="{6BED6DDD-3242-420A-97F4-1B58AA77DE37}" destId="{D06D4BA1-299E-4C85-9B0F-1D9DF9B97A27}" srcOrd="3" destOrd="0" presId="urn:microsoft.com/office/officeart/2005/8/layout/hList9"/>
    <dgm:cxn modelId="{FF64E52B-3FBE-4F96-9F88-9271B5175A48}" type="presParOf" srcId="{D06D4BA1-299E-4C85-9B0F-1D9DF9B97A27}" destId="{0C72B51B-5421-40E1-AB86-E168A2313F71}" srcOrd="0" destOrd="0" presId="urn:microsoft.com/office/officeart/2005/8/layout/hList9"/>
    <dgm:cxn modelId="{0D04D077-24A5-4ACD-8835-E312DC4E9EE2}" type="presParOf" srcId="{D06D4BA1-299E-4C85-9B0F-1D9DF9B97A27}" destId="{46C83D8A-8F41-4870-B2EE-03963718D57A}" srcOrd="1" destOrd="0" presId="urn:microsoft.com/office/officeart/2005/8/layout/hList9"/>
    <dgm:cxn modelId="{1175A55F-EE17-4784-959E-B04A6C017118}" type="presParOf" srcId="{AC34C0D4-B453-41FE-B795-43DF4883C819}" destId="{BA9BBEF4-F3A2-4C69-99DD-ED7CEE7C92B1}" srcOrd="2" destOrd="0" presId="urn:microsoft.com/office/officeart/2005/8/layout/hList9"/>
    <dgm:cxn modelId="{32B8C853-5A95-43DA-A78D-ED66302A10F0}" type="presParOf" srcId="{AC34C0D4-B453-41FE-B795-43DF4883C819}" destId="{218D86E9-8EF9-46E7-962A-4DC3E42425FC}" srcOrd="3" destOrd="0" presId="urn:microsoft.com/office/officeart/2005/8/layout/hList9"/>
    <dgm:cxn modelId="{DAECC2CF-EE27-4808-890A-649BCF173D4C}" type="presParOf" srcId="{AC34C0D4-B453-41FE-B795-43DF4883C819}" destId="{25FEDA59-7321-4956-A563-4B966CC9126B}" srcOrd="4" destOrd="0" presId="urn:microsoft.com/office/officeart/2005/8/layout/hList9"/>
    <dgm:cxn modelId="{BE87C1C1-06F1-4F77-8950-37CC5E69B2B0}" type="presParOf" srcId="{AC34C0D4-B453-41FE-B795-43DF4883C819}" destId="{EA108E50-1D28-4E44-834B-311C97E37CF4}" srcOrd="5" destOrd="0" presId="urn:microsoft.com/office/officeart/2005/8/layout/hList9"/>
    <dgm:cxn modelId="{2F701305-C2F6-425A-A982-082D754763A2}" type="presParOf" srcId="{AC34C0D4-B453-41FE-B795-43DF4883C819}" destId="{9497ACDB-BB8D-4F99-858E-DCB57E5E6EB0}" srcOrd="6" destOrd="0" presId="urn:microsoft.com/office/officeart/2005/8/layout/hList9"/>
    <dgm:cxn modelId="{4EDF21AD-4B30-4CDE-B6C0-46079988D264}" type="presParOf" srcId="{9497ACDB-BB8D-4F99-858E-DCB57E5E6EB0}" destId="{2B51D1CB-53DE-46DF-9D34-782AC6248C31}" srcOrd="0" destOrd="0" presId="urn:microsoft.com/office/officeart/2005/8/layout/hList9"/>
    <dgm:cxn modelId="{81ED8646-3F0B-4CB3-B9A3-01600874A480}" type="presParOf" srcId="{9497ACDB-BB8D-4F99-858E-DCB57E5E6EB0}" destId="{41CA933B-C25D-4ED4-BC41-DF446ADCAEF5}" srcOrd="1" destOrd="0" presId="urn:microsoft.com/office/officeart/2005/8/layout/hList9"/>
    <dgm:cxn modelId="{E2A37AE9-AD35-46D0-96B5-BC791B16C2D5}" type="presParOf" srcId="{41CA933B-C25D-4ED4-BC41-DF446ADCAEF5}" destId="{876FEAED-0218-44C1-B589-8B23C17511E2}" srcOrd="0" destOrd="0" presId="urn:microsoft.com/office/officeart/2005/8/layout/hList9"/>
    <dgm:cxn modelId="{56873BB9-1198-4979-8976-50CB4F726EC8}" type="presParOf" srcId="{41CA933B-C25D-4ED4-BC41-DF446ADCAEF5}" destId="{34A742A4-8B42-4A57-BF76-76FE396B625B}" srcOrd="1" destOrd="0" presId="urn:microsoft.com/office/officeart/2005/8/layout/hList9"/>
    <dgm:cxn modelId="{1E036F08-B6F2-4963-8618-45DE11C2C68E}" type="presParOf" srcId="{9497ACDB-BB8D-4F99-858E-DCB57E5E6EB0}" destId="{328C5D2F-3517-4489-B0B9-6E8A53775461}" srcOrd="2" destOrd="0" presId="urn:microsoft.com/office/officeart/2005/8/layout/hList9"/>
    <dgm:cxn modelId="{B278C0B9-5717-4D34-B7F0-B9C85FF43885}" type="presParOf" srcId="{328C5D2F-3517-4489-B0B9-6E8A53775461}" destId="{89B9D665-E13F-4BC9-9065-C161D0E81B17}" srcOrd="0" destOrd="0" presId="urn:microsoft.com/office/officeart/2005/8/layout/hList9"/>
    <dgm:cxn modelId="{EE189860-8E75-4680-8BB8-605143256D3B}" type="presParOf" srcId="{328C5D2F-3517-4489-B0B9-6E8A53775461}" destId="{4A6DDE83-FB50-4284-AA63-B5ADBD8F682F}" srcOrd="1" destOrd="0" presId="urn:microsoft.com/office/officeart/2005/8/layout/hList9"/>
    <dgm:cxn modelId="{EBBC9E3E-66BE-47A9-8EB9-E1FAA3E3EA16}" type="presParOf" srcId="{9497ACDB-BB8D-4F99-858E-DCB57E5E6EB0}" destId="{00059303-A1D9-4583-8EB3-38E6C52B0FD4}" srcOrd="3" destOrd="0" presId="urn:microsoft.com/office/officeart/2005/8/layout/hList9"/>
    <dgm:cxn modelId="{E0A2B113-3E77-439D-8508-0F3620D86ACC}" type="presParOf" srcId="{00059303-A1D9-4583-8EB3-38E6C52B0FD4}" destId="{2261A9F5-87F1-40E3-BABC-4C74442AD6D7}" srcOrd="0" destOrd="0" presId="urn:microsoft.com/office/officeart/2005/8/layout/hList9"/>
    <dgm:cxn modelId="{64AA4EBF-9D80-42FC-B0DC-B7471A06B021}" type="presParOf" srcId="{00059303-A1D9-4583-8EB3-38E6C52B0FD4}" destId="{8EC4F28D-0961-4E68-89D9-FD7873BBBE3E}" srcOrd="1" destOrd="0" presId="urn:microsoft.com/office/officeart/2005/8/layout/hList9"/>
    <dgm:cxn modelId="{382DF18B-D57F-436E-AF57-6DBEF0A2DE14}" type="presParOf" srcId="{AC34C0D4-B453-41FE-B795-43DF4883C819}" destId="{810F5D2E-9B69-4ABA-9FD3-A21FB261277C}" srcOrd="7" destOrd="0" presId="urn:microsoft.com/office/officeart/2005/8/layout/hList9"/>
    <dgm:cxn modelId="{316B83C2-F0D1-48E4-BC68-C6A54272E119}" type="presParOf" srcId="{AC34C0D4-B453-41FE-B795-43DF4883C819}" destId="{89DBB22E-11DD-4ADB-86F7-0827143CFCE5}"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9BB97E-CB64-4724-B85C-180D0FB52EB8}" type="doc">
      <dgm:prSet loTypeId="urn:microsoft.com/office/officeart/2005/8/layout/venn1" loCatId="relationship" qsTypeId="urn:microsoft.com/office/officeart/2005/8/quickstyle/simple1#2" qsCatId="simple" csTypeId="urn:microsoft.com/office/officeart/2005/8/colors/accent1_2#2" csCatId="accent1" phldr="1"/>
      <dgm:spPr/>
      <dgm:t>
        <a:bodyPr/>
        <a:lstStyle/>
        <a:p>
          <a:endParaRPr lang="en-US"/>
        </a:p>
      </dgm:t>
    </dgm:pt>
    <dgm:pt modelId="{B99A2456-C955-4FE5-A3CE-5FF9EE07D979}">
      <dgm:prSet phldrT="[Text]" phldr="0" custT="1"/>
      <dgm:spPr>
        <a:solidFill>
          <a:schemeClr val="accent1">
            <a:lumMod val="40000"/>
            <a:lumOff val="60000"/>
            <a:alpha val="50000"/>
          </a:schemeClr>
        </a:solidFill>
        <a:ln>
          <a:solidFill>
            <a:schemeClr val="accent1">
              <a:lumMod val="40000"/>
              <a:lumOff val="60000"/>
            </a:schemeClr>
          </a:solidFill>
        </a:ln>
      </dgm:spPr>
      <dgm:t>
        <a:bodyPr/>
        <a:lstStyle/>
        <a:p>
          <a:r>
            <a:rPr lang="en-US" sz="2000" b="1"/>
            <a:t>IHE’s CIPs for Approved/Authorized Programs</a:t>
          </a:r>
        </a:p>
      </dgm:t>
    </dgm:pt>
    <dgm:pt modelId="{D88EFCFB-CE2E-4FC6-AE88-9EE8B8C35747}" type="parTrans" cxnId="{EB2A6D5D-C052-4545-93C8-491CE25C9D4F}">
      <dgm:prSet/>
      <dgm:spPr/>
      <dgm:t>
        <a:bodyPr/>
        <a:lstStyle/>
        <a:p>
          <a:endParaRPr lang="en-US"/>
        </a:p>
      </dgm:t>
    </dgm:pt>
    <dgm:pt modelId="{68C38221-2147-4CF9-B56A-CF0B00798E8C}" type="sibTrans" cxnId="{EB2A6D5D-C052-4545-93C8-491CE25C9D4F}">
      <dgm:prSet/>
      <dgm:spPr/>
      <dgm:t>
        <a:bodyPr/>
        <a:lstStyle/>
        <a:p>
          <a:endParaRPr lang="en-US"/>
        </a:p>
      </dgm:t>
    </dgm:pt>
    <dgm:pt modelId="{20DF47E9-A254-4D63-A3C2-FCCC76E792D7}">
      <dgm:prSet phldrT="[Text]" phldr="0" custT="1"/>
      <dgm:spPr>
        <a:solidFill>
          <a:schemeClr val="accent4">
            <a:lumMod val="40000"/>
            <a:lumOff val="60000"/>
            <a:alpha val="50000"/>
          </a:schemeClr>
        </a:solidFill>
        <a:ln>
          <a:solidFill>
            <a:schemeClr val="accent4">
              <a:lumMod val="60000"/>
              <a:lumOff val="40000"/>
            </a:schemeClr>
          </a:solidFill>
        </a:ln>
      </dgm:spPr>
      <dgm:t>
        <a:bodyPr/>
        <a:lstStyle/>
        <a:p>
          <a:r>
            <a:rPr lang="en-US" sz="2000" b="1"/>
            <a:t>FY27 COF CIP List</a:t>
          </a:r>
        </a:p>
      </dgm:t>
    </dgm:pt>
    <dgm:pt modelId="{A10AFE60-C49C-426F-A7CC-839EA293F868}" type="parTrans" cxnId="{A15B32F7-69FA-453B-A733-913B6AED107E}">
      <dgm:prSet/>
      <dgm:spPr/>
      <dgm:t>
        <a:bodyPr/>
        <a:lstStyle/>
        <a:p>
          <a:endParaRPr lang="en-US"/>
        </a:p>
      </dgm:t>
    </dgm:pt>
    <dgm:pt modelId="{993C5653-6D1E-457E-B21D-2D14124CDF42}" type="sibTrans" cxnId="{A15B32F7-69FA-453B-A733-913B6AED107E}">
      <dgm:prSet/>
      <dgm:spPr/>
      <dgm:t>
        <a:bodyPr/>
        <a:lstStyle/>
        <a:p>
          <a:endParaRPr lang="en-US"/>
        </a:p>
      </dgm:t>
    </dgm:pt>
    <dgm:pt modelId="{C652EA6D-0140-43C0-A7E8-12FE737748B6}" type="pres">
      <dgm:prSet presAssocID="{359BB97E-CB64-4724-B85C-180D0FB52EB8}" presName="compositeShape" presStyleCnt="0">
        <dgm:presLayoutVars>
          <dgm:chMax val="7"/>
          <dgm:dir/>
          <dgm:resizeHandles val="exact"/>
        </dgm:presLayoutVars>
      </dgm:prSet>
      <dgm:spPr/>
    </dgm:pt>
    <dgm:pt modelId="{687AD340-2AB0-4F1D-8FEB-94310AA2AB87}" type="pres">
      <dgm:prSet presAssocID="{B99A2456-C955-4FE5-A3CE-5FF9EE07D979}" presName="circ1" presStyleLbl="vennNode1" presStyleIdx="0" presStyleCnt="2"/>
      <dgm:spPr/>
    </dgm:pt>
    <dgm:pt modelId="{9264EF64-484B-4702-B23B-D44DA3CEDB83}" type="pres">
      <dgm:prSet presAssocID="{B99A2456-C955-4FE5-A3CE-5FF9EE07D979}" presName="circ1Tx" presStyleLbl="revTx" presStyleIdx="0" presStyleCnt="0">
        <dgm:presLayoutVars>
          <dgm:chMax val="0"/>
          <dgm:chPref val="0"/>
          <dgm:bulletEnabled val="1"/>
        </dgm:presLayoutVars>
      </dgm:prSet>
      <dgm:spPr/>
    </dgm:pt>
    <dgm:pt modelId="{E10C3783-33B0-449C-9327-D18ABBA91DCC}" type="pres">
      <dgm:prSet presAssocID="{20DF47E9-A254-4D63-A3C2-FCCC76E792D7}" presName="circ2" presStyleLbl="vennNode1" presStyleIdx="1" presStyleCnt="2" custLinFactNeighborX="2231" custLinFactNeighborY="0"/>
      <dgm:spPr/>
    </dgm:pt>
    <dgm:pt modelId="{0409EF6A-84D3-4E43-B229-2661B38AB199}" type="pres">
      <dgm:prSet presAssocID="{20DF47E9-A254-4D63-A3C2-FCCC76E792D7}" presName="circ2Tx" presStyleLbl="revTx" presStyleIdx="0" presStyleCnt="0">
        <dgm:presLayoutVars>
          <dgm:chMax val="0"/>
          <dgm:chPref val="0"/>
          <dgm:bulletEnabled val="1"/>
        </dgm:presLayoutVars>
      </dgm:prSet>
      <dgm:spPr/>
    </dgm:pt>
  </dgm:ptLst>
  <dgm:cxnLst>
    <dgm:cxn modelId="{6123D52D-FEB1-42DD-9DAC-5B8F7782DF30}" type="presOf" srcId="{B99A2456-C955-4FE5-A3CE-5FF9EE07D979}" destId="{9264EF64-484B-4702-B23B-D44DA3CEDB83}" srcOrd="1" destOrd="0" presId="urn:microsoft.com/office/officeart/2005/8/layout/venn1"/>
    <dgm:cxn modelId="{EB2A6D5D-C052-4545-93C8-491CE25C9D4F}" srcId="{359BB97E-CB64-4724-B85C-180D0FB52EB8}" destId="{B99A2456-C955-4FE5-A3CE-5FF9EE07D979}" srcOrd="0" destOrd="0" parTransId="{D88EFCFB-CE2E-4FC6-AE88-9EE8B8C35747}" sibTransId="{68C38221-2147-4CF9-B56A-CF0B00798E8C}"/>
    <dgm:cxn modelId="{0ECA0BA0-2BB7-4393-BD18-7BFB83E0FFA7}" type="presOf" srcId="{20DF47E9-A254-4D63-A3C2-FCCC76E792D7}" destId="{0409EF6A-84D3-4E43-B229-2661B38AB199}" srcOrd="1" destOrd="0" presId="urn:microsoft.com/office/officeart/2005/8/layout/venn1"/>
    <dgm:cxn modelId="{89A374B4-2D55-4BE0-A0A0-71D5462E1185}" type="presOf" srcId="{B99A2456-C955-4FE5-A3CE-5FF9EE07D979}" destId="{687AD340-2AB0-4F1D-8FEB-94310AA2AB87}" srcOrd="0" destOrd="0" presId="urn:microsoft.com/office/officeart/2005/8/layout/venn1"/>
    <dgm:cxn modelId="{C46425BA-322E-45DE-9C2B-A82558C219F2}" type="presOf" srcId="{20DF47E9-A254-4D63-A3C2-FCCC76E792D7}" destId="{E10C3783-33B0-449C-9327-D18ABBA91DCC}" srcOrd="0" destOrd="0" presId="urn:microsoft.com/office/officeart/2005/8/layout/venn1"/>
    <dgm:cxn modelId="{C096A7C3-B806-4AE8-9DCF-67AC5EC08A49}" type="presOf" srcId="{359BB97E-CB64-4724-B85C-180D0FB52EB8}" destId="{C652EA6D-0140-43C0-A7E8-12FE737748B6}" srcOrd="0" destOrd="0" presId="urn:microsoft.com/office/officeart/2005/8/layout/venn1"/>
    <dgm:cxn modelId="{A15B32F7-69FA-453B-A733-913B6AED107E}" srcId="{359BB97E-CB64-4724-B85C-180D0FB52EB8}" destId="{20DF47E9-A254-4D63-A3C2-FCCC76E792D7}" srcOrd="1" destOrd="0" parTransId="{A10AFE60-C49C-426F-A7CC-839EA293F868}" sibTransId="{993C5653-6D1E-457E-B21D-2D14124CDF42}"/>
    <dgm:cxn modelId="{B3EF6A72-CA5A-4645-BDFB-CBA51A3C351E}" type="presParOf" srcId="{C652EA6D-0140-43C0-A7E8-12FE737748B6}" destId="{687AD340-2AB0-4F1D-8FEB-94310AA2AB87}" srcOrd="0" destOrd="0" presId="urn:microsoft.com/office/officeart/2005/8/layout/venn1"/>
    <dgm:cxn modelId="{AF243F6B-74DE-4D63-87BE-9060BF286C42}" type="presParOf" srcId="{C652EA6D-0140-43C0-A7E8-12FE737748B6}" destId="{9264EF64-484B-4702-B23B-D44DA3CEDB83}" srcOrd="1" destOrd="0" presId="urn:microsoft.com/office/officeart/2005/8/layout/venn1"/>
    <dgm:cxn modelId="{7DEE2E57-2D28-4CAE-ABC5-A447AEE31CEB}" type="presParOf" srcId="{C652EA6D-0140-43C0-A7E8-12FE737748B6}" destId="{E10C3783-33B0-449C-9327-D18ABBA91DCC}" srcOrd="2" destOrd="0" presId="urn:microsoft.com/office/officeart/2005/8/layout/venn1"/>
    <dgm:cxn modelId="{59440685-83F5-4BD7-8632-76FA3DAE2F33}" type="presParOf" srcId="{C652EA6D-0140-43C0-A7E8-12FE737748B6}" destId="{0409EF6A-84D3-4E43-B229-2661B38AB199}"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E0B26A-6E65-482C-BFF7-877A21DDC651}" type="doc">
      <dgm:prSet loTypeId="urn:microsoft.com/office/officeart/2005/8/layout/hProcess10" loCatId="picture" qsTypeId="urn:microsoft.com/office/officeart/2005/8/quickstyle/simple1#3" qsCatId="simple" csTypeId="urn:microsoft.com/office/officeart/2005/8/colors/accent1_2#3" csCatId="accent1" phldr="1"/>
      <dgm:spPr/>
      <dgm:t>
        <a:bodyPr/>
        <a:lstStyle/>
        <a:p>
          <a:endParaRPr lang="en-US"/>
        </a:p>
      </dgm:t>
    </dgm:pt>
    <dgm:pt modelId="{AC488F83-F925-4255-9028-14E465D719AC}">
      <dgm:prSet phldrT="[Text]"/>
      <dgm:spPr/>
      <dgm:t>
        <a:bodyPr/>
        <a:lstStyle/>
        <a:p>
          <a:r>
            <a:rPr lang="en-US">
              <a:latin typeface="Calibri" panose="020F0502020204030204" pitchFamily="34" charset="0"/>
              <a:ea typeface="MS PGothic"/>
              <a:cs typeface="Calibri" panose="020F0502020204030204" pitchFamily="34" charset="0"/>
            </a:rPr>
            <a:t>Executive Summary </a:t>
          </a:r>
          <a:endParaRPr lang="en-US"/>
        </a:p>
      </dgm:t>
    </dgm:pt>
    <dgm:pt modelId="{A3AFCDC3-B3C7-4005-9D15-F6BF31BA74B5}" type="parTrans" cxnId="{161AF8CA-0C2B-457C-83FF-363EC1471D58}">
      <dgm:prSet/>
      <dgm:spPr/>
      <dgm:t>
        <a:bodyPr/>
        <a:lstStyle/>
        <a:p>
          <a:endParaRPr lang="en-US"/>
        </a:p>
      </dgm:t>
    </dgm:pt>
    <dgm:pt modelId="{B26BDFC7-25CE-4944-9DF7-B2792E85B639}" type="sibTrans" cxnId="{161AF8CA-0C2B-457C-83FF-363EC1471D58}">
      <dgm:prSet/>
      <dgm:spPr/>
      <dgm:t>
        <a:bodyPr/>
        <a:lstStyle/>
        <a:p>
          <a:endParaRPr lang="en-US"/>
        </a:p>
      </dgm:t>
    </dgm:pt>
    <dgm:pt modelId="{B0235CE4-E08B-41FF-B53B-893CC7191188}">
      <dgm:prSet phldrT="[Text]" phldr="0"/>
      <dgm:spPr/>
      <dgm:t>
        <a:bodyPr/>
        <a:lstStyle/>
        <a:p>
          <a:r>
            <a:rPr lang="en-US"/>
            <a:t>Used as the summary of your program during the public meeting</a:t>
          </a:r>
        </a:p>
      </dgm:t>
    </dgm:pt>
    <dgm:pt modelId="{966BDE15-F40E-45AB-8ECB-F59B4908A7AC}" type="parTrans" cxnId="{87483FBF-CFDC-4741-8871-7F34E24B7F21}">
      <dgm:prSet/>
      <dgm:spPr/>
      <dgm:t>
        <a:bodyPr/>
        <a:lstStyle/>
        <a:p>
          <a:endParaRPr lang="en-US"/>
        </a:p>
      </dgm:t>
    </dgm:pt>
    <dgm:pt modelId="{F28A63C4-C63D-45AB-B062-21BA3342BDF5}" type="sibTrans" cxnId="{87483FBF-CFDC-4741-8871-7F34E24B7F21}">
      <dgm:prSet/>
      <dgm:spPr/>
      <dgm:t>
        <a:bodyPr/>
        <a:lstStyle/>
        <a:p>
          <a:endParaRPr lang="en-US"/>
        </a:p>
      </dgm:t>
    </dgm:pt>
    <dgm:pt modelId="{17930361-4E31-4E22-92CB-A0E0396EFFD3}">
      <dgm:prSet phldrT="[Text]" phldr="0"/>
      <dgm:spPr/>
      <dgm:t>
        <a:bodyPr/>
        <a:lstStyle/>
        <a:p>
          <a:r>
            <a:rPr lang="en-US"/>
            <a:t>FY27 Application Excel File</a:t>
          </a:r>
        </a:p>
      </dgm:t>
    </dgm:pt>
    <dgm:pt modelId="{8F955B47-D43D-46A1-AC56-47A1012C04AB}" type="parTrans" cxnId="{3BB03942-7322-4464-8475-3C0878568C02}">
      <dgm:prSet/>
      <dgm:spPr/>
      <dgm:t>
        <a:bodyPr/>
        <a:lstStyle/>
        <a:p>
          <a:endParaRPr lang="en-US"/>
        </a:p>
      </dgm:t>
    </dgm:pt>
    <dgm:pt modelId="{005A982F-95A0-4FBC-9A4D-8180C3137797}" type="sibTrans" cxnId="{3BB03942-7322-4464-8475-3C0878568C02}">
      <dgm:prSet/>
      <dgm:spPr/>
      <dgm:t>
        <a:bodyPr/>
        <a:lstStyle/>
        <a:p>
          <a:endParaRPr lang="en-US"/>
        </a:p>
      </dgm:t>
    </dgm:pt>
    <dgm:pt modelId="{93A563FA-1297-4AB2-AA9C-E589C3CCB7CC}">
      <dgm:prSet phldrT="[Text]" phldr="0"/>
      <dgm:spPr/>
      <dgm:t>
        <a:bodyPr/>
        <a:lstStyle/>
        <a:p>
          <a:r>
            <a:rPr lang="en-US"/>
            <a:t>Refer to the Instructions</a:t>
          </a:r>
        </a:p>
      </dgm:t>
    </dgm:pt>
    <dgm:pt modelId="{04427B2E-32C6-49C6-BDF2-91CE2422F22D}" type="parTrans" cxnId="{68F93926-E6F2-4299-B97C-85EF1D5AD16A}">
      <dgm:prSet/>
      <dgm:spPr/>
      <dgm:t>
        <a:bodyPr/>
        <a:lstStyle/>
        <a:p>
          <a:endParaRPr lang="en-US"/>
        </a:p>
      </dgm:t>
    </dgm:pt>
    <dgm:pt modelId="{A8737A7A-F954-4EA0-B35B-FC51908EAF85}" type="sibTrans" cxnId="{68F93926-E6F2-4299-B97C-85EF1D5AD16A}">
      <dgm:prSet/>
      <dgm:spPr/>
      <dgm:t>
        <a:bodyPr/>
        <a:lstStyle/>
        <a:p>
          <a:endParaRPr lang="en-US"/>
        </a:p>
      </dgm:t>
    </dgm:pt>
    <dgm:pt modelId="{780CDD16-FA1E-4B1A-8F4F-AEF57553A12E}">
      <dgm:prSet phldrT="[Text]" phldr="0"/>
      <dgm:spPr/>
      <dgm:t>
        <a:bodyPr/>
        <a:lstStyle/>
        <a:p>
          <a:r>
            <a:rPr lang="en-US"/>
            <a:t>Do not modify the workbook</a:t>
          </a:r>
        </a:p>
      </dgm:t>
    </dgm:pt>
    <dgm:pt modelId="{708D5BAE-050C-4A3E-9810-4F511430DCB7}" type="parTrans" cxnId="{3B2432B0-6EB7-4E69-B78E-80D4EF182F5C}">
      <dgm:prSet/>
      <dgm:spPr/>
      <dgm:t>
        <a:bodyPr/>
        <a:lstStyle/>
        <a:p>
          <a:endParaRPr lang="en-US"/>
        </a:p>
      </dgm:t>
    </dgm:pt>
    <dgm:pt modelId="{21EA06C6-1B15-4A7E-9D48-109784252924}" type="sibTrans" cxnId="{3B2432B0-6EB7-4E69-B78E-80D4EF182F5C}">
      <dgm:prSet/>
      <dgm:spPr/>
      <dgm:t>
        <a:bodyPr/>
        <a:lstStyle/>
        <a:p>
          <a:endParaRPr lang="en-US"/>
        </a:p>
      </dgm:t>
    </dgm:pt>
    <dgm:pt modelId="{5D6DDE92-81E7-4ACB-B32F-0656C0DC3240}">
      <dgm:prSet phldrT="[Text]" phldr="0"/>
      <dgm:spPr/>
      <dgm:t>
        <a:bodyPr/>
        <a:lstStyle/>
        <a:p>
          <a:r>
            <a:rPr lang="en-US"/>
            <a:t>Entire Proposal</a:t>
          </a:r>
        </a:p>
      </dgm:t>
    </dgm:pt>
    <dgm:pt modelId="{76CCC2F9-4E34-4A53-A485-E6A76ED557D6}" type="parTrans" cxnId="{B2592130-94B3-4394-A13B-A145C1001B3E}">
      <dgm:prSet/>
      <dgm:spPr/>
      <dgm:t>
        <a:bodyPr/>
        <a:lstStyle/>
        <a:p>
          <a:endParaRPr lang="en-US"/>
        </a:p>
      </dgm:t>
    </dgm:pt>
    <dgm:pt modelId="{9D850869-6ED5-4716-8C84-692A18C1C164}" type="sibTrans" cxnId="{B2592130-94B3-4394-A13B-A145C1001B3E}">
      <dgm:prSet/>
      <dgm:spPr/>
      <dgm:t>
        <a:bodyPr/>
        <a:lstStyle/>
        <a:p>
          <a:endParaRPr lang="en-US"/>
        </a:p>
      </dgm:t>
    </dgm:pt>
    <dgm:pt modelId="{0CA30101-E2D0-42F1-8AFA-E3F28CEB85C6}">
      <dgm:prSet phldrT="[Text]" phldr="0"/>
      <dgm:spPr/>
      <dgm:t>
        <a:bodyPr/>
        <a:lstStyle/>
        <a:p>
          <a:r>
            <a:rPr lang="en-US"/>
            <a:t>Include the Executive Summary and the Excel File</a:t>
          </a:r>
        </a:p>
      </dgm:t>
    </dgm:pt>
    <dgm:pt modelId="{C38FD7E2-861E-4C19-95AD-04EA7A21C90E}" type="parTrans" cxnId="{76F071A9-220A-489F-BCA7-9DF6BB1B5558}">
      <dgm:prSet/>
      <dgm:spPr/>
      <dgm:t>
        <a:bodyPr/>
        <a:lstStyle/>
        <a:p>
          <a:endParaRPr lang="en-US"/>
        </a:p>
      </dgm:t>
    </dgm:pt>
    <dgm:pt modelId="{1312C1B7-1DEA-46A8-82F2-11441E81A855}" type="sibTrans" cxnId="{76F071A9-220A-489F-BCA7-9DF6BB1B5558}">
      <dgm:prSet/>
      <dgm:spPr/>
      <dgm:t>
        <a:bodyPr/>
        <a:lstStyle/>
        <a:p>
          <a:endParaRPr lang="en-US"/>
        </a:p>
      </dgm:t>
    </dgm:pt>
    <dgm:pt modelId="{B56ACA59-EF6A-4A86-B42E-B40B7540FD68}">
      <dgm:prSet phldrT="[Text]" phldr="0"/>
      <dgm:spPr/>
      <dgm:t>
        <a:bodyPr/>
        <a:lstStyle/>
        <a:p>
          <a:r>
            <a:rPr lang="en-US"/>
            <a:t>Ensures we receive the entire proposal without error</a:t>
          </a:r>
        </a:p>
      </dgm:t>
    </dgm:pt>
    <dgm:pt modelId="{674751FC-7E44-4F31-BC6D-5F827D58C68A}" type="parTrans" cxnId="{13AFB8EE-2377-4EED-9015-B6FD0999615F}">
      <dgm:prSet/>
      <dgm:spPr/>
      <dgm:t>
        <a:bodyPr/>
        <a:lstStyle/>
        <a:p>
          <a:endParaRPr lang="en-US"/>
        </a:p>
      </dgm:t>
    </dgm:pt>
    <dgm:pt modelId="{B6AB0FDB-0B8C-42AE-AE78-C552AB4D0DC0}" type="sibTrans" cxnId="{13AFB8EE-2377-4EED-9015-B6FD0999615F}">
      <dgm:prSet/>
      <dgm:spPr/>
      <dgm:t>
        <a:bodyPr/>
        <a:lstStyle/>
        <a:p>
          <a:endParaRPr lang="en-US"/>
        </a:p>
      </dgm:t>
    </dgm:pt>
    <dgm:pt modelId="{47A4453E-6F40-45BE-8FE0-2F82815D3C59}" type="pres">
      <dgm:prSet presAssocID="{04E0B26A-6E65-482C-BFF7-877A21DDC651}" presName="Name0" presStyleCnt="0">
        <dgm:presLayoutVars>
          <dgm:dir/>
          <dgm:resizeHandles val="exact"/>
        </dgm:presLayoutVars>
      </dgm:prSet>
      <dgm:spPr/>
    </dgm:pt>
    <dgm:pt modelId="{6BC8658D-0A39-4DBB-8798-5FAD55BFD571}" type="pres">
      <dgm:prSet presAssocID="{AC488F83-F925-4255-9028-14E465D719AC}" presName="composite" presStyleCnt="0"/>
      <dgm:spPr/>
    </dgm:pt>
    <dgm:pt modelId="{4C131BEE-31CB-432B-AB4C-8BCF471DA3A8}" type="pres">
      <dgm:prSet presAssocID="{AC488F83-F925-4255-9028-14E465D719AC}" presName="imagSh" presStyleLbl="bgImgPlace1" presStyleIdx="0" presStyleCnt="3"/>
      <dgm:spPr>
        <a:blipFill>
          <a:blip xmlns:r="http://schemas.openxmlformats.org/officeDocument/2006/relationships" r:embed="rId1">
            <a:extLst>
              <a:ext uri="{837473B0-CC2E-450A-ABE3-18F120FF3D39}">
                <a1611:picAttrSrcUrl xmlns:a1611="http://schemas.microsoft.com/office/drawing/2016/11/main" r:id="rId2"/>
              </a:ext>
            </a:extLst>
          </a:blip>
          <a:srcRect/>
          <a:stretch>
            <a:fillRect l="-1000" r="-1000"/>
          </a:stretch>
        </a:blipFill>
      </dgm:spPr>
    </dgm:pt>
    <dgm:pt modelId="{21333762-DEEF-426A-A824-BF26B43FCD5A}" type="pres">
      <dgm:prSet presAssocID="{AC488F83-F925-4255-9028-14E465D719AC}" presName="txNode" presStyleLbl="node1" presStyleIdx="0" presStyleCnt="3">
        <dgm:presLayoutVars>
          <dgm:bulletEnabled val="1"/>
        </dgm:presLayoutVars>
      </dgm:prSet>
      <dgm:spPr/>
    </dgm:pt>
    <dgm:pt modelId="{DEA27F13-25B2-4CE5-8CF9-9182D5F70C4C}" type="pres">
      <dgm:prSet presAssocID="{B26BDFC7-25CE-4944-9DF7-B2792E85B639}" presName="sibTrans" presStyleLbl="sibTrans2D1" presStyleIdx="0" presStyleCnt="2"/>
      <dgm:spPr/>
    </dgm:pt>
    <dgm:pt modelId="{EE834198-66C4-4032-8168-24C54C5F259A}" type="pres">
      <dgm:prSet presAssocID="{B26BDFC7-25CE-4944-9DF7-B2792E85B639}" presName="connTx" presStyleLbl="sibTrans2D1" presStyleIdx="0" presStyleCnt="2"/>
      <dgm:spPr/>
    </dgm:pt>
    <dgm:pt modelId="{D5500A8C-DDC4-4C9E-859D-2C4C7DEAB84E}" type="pres">
      <dgm:prSet presAssocID="{17930361-4E31-4E22-92CB-A0E0396EFFD3}" presName="composite" presStyleCnt="0"/>
      <dgm:spPr/>
    </dgm:pt>
    <dgm:pt modelId="{7D7B8FB8-3F2F-4FCD-9E98-41B308DF675B}" type="pres">
      <dgm:prSet presAssocID="{17930361-4E31-4E22-92CB-A0E0396EFFD3}" presName="imagSh" presStyleLbl="bgImgPlace1" presStyleIdx="1" presStyleCnt="3"/>
      <dgm:spPr>
        <a:blipFill>
          <a:blip xmlns:r="http://schemas.openxmlformats.org/officeDocument/2006/relationships" r:embed="rId3">
            <a:extLst>
              <a:ext uri="{837473B0-CC2E-450A-ABE3-18F120FF3D39}">
                <a1611:picAttrSrcUrl xmlns:a1611="http://schemas.microsoft.com/office/drawing/2016/11/main" r:id="rId4"/>
              </a:ext>
            </a:extLst>
          </a:blip>
          <a:srcRect/>
          <a:stretch>
            <a:fillRect/>
          </a:stretch>
        </a:blipFill>
      </dgm:spPr>
    </dgm:pt>
    <dgm:pt modelId="{9473A131-31FB-4D16-A350-0253C3C01E0C}" type="pres">
      <dgm:prSet presAssocID="{17930361-4E31-4E22-92CB-A0E0396EFFD3}" presName="txNode" presStyleLbl="node1" presStyleIdx="1" presStyleCnt="3">
        <dgm:presLayoutVars>
          <dgm:bulletEnabled val="1"/>
        </dgm:presLayoutVars>
      </dgm:prSet>
      <dgm:spPr/>
    </dgm:pt>
    <dgm:pt modelId="{69EB6BCE-5299-489A-996C-A59E5887EE3F}" type="pres">
      <dgm:prSet presAssocID="{005A982F-95A0-4FBC-9A4D-8180C3137797}" presName="sibTrans" presStyleLbl="sibTrans2D1" presStyleIdx="1" presStyleCnt="2"/>
      <dgm:spPr/>
    </dgm:pt>
    <dgm:pt modelId="{F42519D3-0AE8-45DD-87CC-C137EF3D1D19}" type="pres">
      <dgm:prSet presAssocID="{005A982F-95A0-4FBC-9A4D-8180C3137797}" presName="connTx" presStyleLbl="sibTrans2D1" presStyleIdx="1" presStyleCnt="2"/>
      <dgm:spPr/>
    </dgm:pt>
    <dgm:pt modelId="{AA459496-54CC-4B3A-913E-3FD7C0278F27}" type="pres">
      <dgm:prSet presAssocID="{5D6DDE92-81E7-4ACB-B32F-0656C0DC3240}" presName="composite" presStyleCnt="0"/>
      <dgm:spPr/>
    </dgm:pt>
    <dgm:pt modelId="{5AE7D8FC-58FD-48D4-94B4-F34816519777}" type="pres">
      <dgm:prSet presAssocID="{5D6DDE92-81E7-4ACB-B32F-0656C0DC3240}" presName="imagSh" presStyleLbl="bgImgPlace1" presStyleIdx="2" presStyleCnt="3"/>
      <dgm:spPr>
        <a:blipFill>
          <a:blip xmlns:r="http://schemas.openxmlformats.org/officeDocument/2006/relationships" r:embed="rId5">
            <a:extLst>
              <a:ext uri="{837473B0-CC2E-450A-ABE3-18F120FF3D39}">
                <a1611:picAttrSrcUrl xmlns:a1611="http://schemas.microsoft.com/office/drawing/2016/11/main" r:id="rId6"/>
              </a:ext>
            </a:extLst>
          </a:blip>
          <a:srcRect/>
          <a:stretch>
            <a:fillRect/>
          </a:stretch>
        </a:blipFill>
      </dgm:spPr>
    </dgm:pt>
    <dgm:pt modelId="{C85A0064-A180-49E8-B158-579D9891F4CC}" type="pres">
      <dgm:prSet presAssocID="{5D6DDE92-81E7-4ACB-B32F-0656C0DC3240}" presName="txNode" presStyleLbl="node1" presStyleIdx="2" presStyleCnt="3">
        <dgm:presLayoutVars>
          <dgm:bulletEnabled val="1"/>
        </dgm:presLayoutVars>
      </dgm:prSet>
      <dgm:spPr/>
    </dgm:pt>
  </dgm:ptLst>
  <dgm:cxnLst>
    <dgm:cxn modelId="{412D3817-99B5-4C2D-9154-F2D576612862}" type="presOf" srcId="{0CA30101-E2D0-42F1-8AFA-E3F28CEB85C6}" destId="{C85A0064-A180-49E8-B158-579D9891F4CC}" srcOrd="0" destOrd="1" presId="urn:microsoft.com/office/officeart/2005/8/layout/hProcess10"/>
    <dgm:cxn modelId="{BE8A1824-FD87-4B67-983B-C5ED5F3209CD}" type="presOf" srcId="{005A982F-95A0-4FBC-9A4D-8180C3137797}" destId="{69EB6BCE-5299-489A-996C-A59E5887EE3F}" srcOrd="0" destOrd="0" presId="urn:microsoft.com/office/officeart/2005/8/layout/hProcess10"/>
    <dgm:cxn modelId="{68F93926-E6F2-4299-B97C-85EF1D5AD16A}" srcId="{17930361-4E31-4E22-92CB-A0E0396EFFD3}" destId="{93A563FA-1297-4AB2-AA9C-E589C3CCB7CC}" srcOrd="0" destOrd="0" parTransId="{04427B2E-32C6-49C6-BDF2-91CE2422F22D}" sibTransId="{A8737A7A-F954-4EA0-B35B-FC51908EAF85}"/>
    <dgm:cxn modelId="{B2592130-94B3-4394-A13B-A145C1001B3E}" srcId="{04E0B26A-6E65-482C-BFF7-877A21DDC651}" destId="{5D6DDE92-81E7-4ACB-B32F-0656C0DC3240}" srcOrd="2" destOrd="0" parTransId="{76CCC2F9-4E34-4A53-A485-E6A76ED557D6}" sibTransId="{9D850869-6ED5-4716-8C84-692A18C1C164}"/>
    <dgm:cxn modelId="{3BB03942-7322-4464-8475-3C0878568C02}" srcId="{04E0B26A-6E65-482C-BFF7-877A21DDC651}" destId="{17930361-4E31-4E22-92CB-A0E0396EFFD3}" srcOrd="1" destOrd="0" parTransId="{8F955B47-D43D-46A1-AC56-47A1012C04AB}" sibTransId="{005A982F-95A0-4FBC-9A4D-8180C3137797}"/>
    <dgm:cxn modelId="{E4928D6F-F2DE-4D60-B4E2-C6BDFFAF4B17}" type="presOf" srcId="{17930361-4E31-4E22-92CB-A0E0396EFFD3}" destId="{9473A131-31FB-4D16-A350-0253C3C01E0C}" srcOrd="0" destOrd="0" presId="urn:microsoft.com/office/officeart/2005/8/layout/hProcess10"/>
    <dgm:cxn modelId="{C7A3A94F-980B-4EE4-8FF5-B3696E1C42FA}" type="presOf" srcId="{B26BDFC7-25CE-4944-9DF7-B2792E85B639}" destId="{EE834198-66C4-4032-8168-24C54C5F259A}" srcOrd="1" destOrd="0" presId="urn:microsoft.com/office/officeart/2005/8/layout/hProcess10"/>
    <dgm:cxn modelId="{1C76AC70-B35C-400F-8EE3-B6114D41B744}" type="presOf" srcId="{780CDD16-FA1E-4B1A-8F4F-AEF57553A12E}" destId="{9473A131-31FB-4D16-A350-0253C3C01E0C}" srcOrd="0" destOrd="2" presId="urn:microsoft.com/office/officeart/2005/8/layout/hProcess10"/>
    <dgm:cxn modelId="{76F071A9-220A-489F-BCA7-9DF6BB1B5558}" srcId="{5D6DDE92-81E7-4ACB-B32F-0656C0DC3240}" destId="{0CA30101-E2D0-42F1-8AFA-E3F28CEB85C6}" srcOrd="0" destOrd="0" parTransId="{C38FD7E2-861E-4C19-95AD-04EA7A21C90E}" sibTransId="{1312C1B7-1DEA-46A8-82F2-11441E81A855}"/>
    <dgm:cxn modelId="{35BB47AC-CB2F-49B8-89C1-876006DDB57D}" type="presOf" srcId="{B56ACA59-EF6A-4A86-B42E-B40B7540FD68}" destId="{C85A0064-A180-49E8-B158-579D9891F4CC}" srcOrd="0" destOrd="2" presId="urn:microsoft.com/office/officeart/2005/8/layout/hProcess10"/>
    <dgm:cxn modelId="{3B2432B0-6EB7-4E69-B78E-80D4EF182F5C}" srcId="{17930361-4E31-4E22-92CB-A0E0396EFFD3}" destId="{780CDD16-FA1E-4B1A-8F4F-AEF57553A12E}" srcOrd="1" destOrd="0" parTransId="{708D5BAE-050C-4A3E-9810-4F511430DCB7}" sibTransId="{21EA06C6-1B15-4A7E-9D48-109784252924}"/>
    <dgm:cxn modelId="{4D571BBB-647D-4983-B4F1-C94304202C91}" type="presOf" srcId="{04E0B26A-6E65-482C-BFF7-877A21DDC651}" destId="{47A4453E-6F40-45BE-8FE0-2F82815D3C59}" srcOrd="0" destOrd="0" presId="urn:microsoft.com/office/officeart/2005/8/layout/hProcess10"/>
    <dgm:cxn modelId="{460AFABC-E0A3-4A7F-9931-669928DF1537}" type="presOf" srcId="{005A982F-95A0-4FBC-9A4D-8180C3137797}" destId="{F42519D3-0AE8-45DD-87CC-C137EF3D1D19}" srcOrd="1" destOrd="0" presId="urn:microsoft.com/office/officeart/2005/8/layout/hProcess10"/>
    <dgm:cxn modelId="{87483FBF-CFDC-4741-8871-7F34E24B7F21}" srcId="{AC488F83-F925-4255-9028-14E465D719AC}" destId="{B0235CE4-E08B-41FF-B53B-893CC7191188}" srcOrd="0" destOrd="0" parTransId="{966BDE15-F40E-45AB-8ECB-F59B4908A7AC}" sibTransId="{F28A63C4-C63D-45AB-B062-21BA3342BDF5}"/>
    <dgm:cxn modelId="{E833B7C3-AE6B-4D5B-ABD7-73CEEF2E8F01}" type="presOf" srcId="{AC488F83-F925-4255-9028-14E465D719AC}" destId="{21333762-DEEF-426A-A824-BF26B43FCD5A}" srcOrd="0" destOrd="0" presId="urn:microsoft.com/office/officeart/2005/8/layout/hProcess10"/>
    <dgm:cxn modelId="{A4EFAEC4-2599-4677-9D35-E925307C92AA}" type="presOf" srcId="{B0235CE4-E08B-41FF-B53B-893CC7191188}" destId="{21333762-DEEF-426A-A824-BF26B43FCD5A}" srcOrd="0" destOrd="1" presId="urn:microsoft.com/office/officeart/2005/8/layout/hProcess10"/>
    <dgm:cxn modelId="{161AF8CA-0C2B-457C-83FF-363EC1471D58}" srcId="{04E0B26A-6E65-482C-BFF7-877A21DDC651}" destId="{AC488F83-F925-4255-9028-14E465D719AC}" srcOrd="0" destOrd="0" parTransId="{A3AFCDC3-B3C7-4005-9D15-F6BF31BA74B5}" sibTransId="{B26BDFC7-25CE-4944-9DF7-B2792E85B639}"/>
    <dgm:cxn modelId="{D5792BE8-3631-4769-BDB6-4322D78F08C9}" type="presOf" srcId="{93A563FA-1297-4AB2-AA9C-E589C3CCB7CC}" destId="{9473A131-31FB-4D16-A350-0253C3C01E0C}" srcOrd="0" destOrd="1" presId="urn:microsoft.com/office/officeart/2005/8/layout/hProcess10"/>
    <dgm:cxn modelId="{B146C1E9-179E-4B4E-B152-46014F6BF80E}" type="presOf" srcId="{5D6DDE92-81E7-4ACB-B32F-0656C0DC3240}" destId="{C85A0064-A180-49E8-B158-579D9891F4CC}" srcOrd="0" destOrd="0" presId="urn:microsoft.com/office/officeart/2005/8/layout/hProcess10"/>
    <dgm:cxn modelId="{13AFB8EE-2377-4EED-9015-B6FD0999615F}" srcId="{5D6DDE92-81E7-4ACB-B32F-0656C0DC3240}" destId="{B56ACA59-EF6A-4A86-B42E-B40B7540FD68}" srcOrd="1" destOrd="0" parTransId="{674751FC-7E44-4F31-BC6D-5F827D58C68A}" sibTransId="{B6AB0FDB-0B8C-42AE-AE78-C552AB4D0DC0}"/>
    <dgm:cxn modelId="{A99832F2-8A1E-46AB-885B-3BEB5811B510}" type="presOf" srcId="{B26BDFC7-25CE-4944-9DF7-B2792E85B639}" destId="{DEA27F13-25B2-4CE5-8CF9-9182D5F70C4C}" srcOrd="0" destOrd="0" presId="urn:microsoft.com/office/officeart/2005/8/layout/hProcess10"/>
    <dgm:cxn modelId="{D00963B7-8518-41FA-B819-F4CADB7999F5}" type="presParOf" srcId="{47A4453E-6F40-45BE-8FE0-2F82815D3C59}" destId="{6BC8658D-0A39-4DBB-8798-5FAD55BFD571}" srcOrd="0" destOrd="0" presId="urn:microsoft.com/office/officeart/2005/8/layout/hProcess10"/>
    <dgm:cxn modelId="{1E84EF7E-45E8-4F47-AD25-22A7FCE89EAD}" type="presParOf" srcId="{6BC8658D-0A39-4DBB-8798-5FAD55BFD571}" destId="{4C131BEE-31CB-432B-AB4C-8BCF471DA3A8}" srcOrd="0" destOrd="0" presId="urn:microsoft.com/office/officeart/2005/8/layout/hProcess10"/>
    <dgm:cxn modelId="{37E3E813-ACEB-4CE1-92A1-D3D4F081F503}" type="presParOf" srcId="{6BC8658D-0A39-4DBB-8798-5FAD55BFD571}" destId="{21333762-DEEF-426A-A824-BF26B43FCD5A}" srcOrd="1" destOrd="0" presId="urn:microsoft.com/office/officeart/2005/8/layout/hProcess10"/>
    <dgm:cxn modelId="{D76612C8-7ADB-4994-A817-2CDAFACE274D}" type="presParOf" srcId="{47A4453E-6F40-45BE-8FE0-2F82815D3C59}" destId="{DEA27F13-25B2-4CE5-8CF9-9182D5F70C4C}" srcOrd="1" destOrd="0" presId="urn:microsoft.com/office/officeart/2005/8/layout/hProcess10"/>
    <dgm:cxn modelId="{82CE2FE7-CA73-4A5C-9380-C45458ECCA7D}" type="presParOf" srcId="{DEA27F13-25B2-4CE5-8CF9-9182D5F70C4C}" destId="{EE834198-66C4-4032-8168-24C54C5F259A}" srcOrd="0" destOrd="0" presId="urn:microsoft.com/office/officeart/2005/8/layout/hProcess10"/>
    <dgm:cxn modelId="{57AB52C9-E06A-4F5C-907C-D4D90BE5D60A}" type="presParOf" srcId="{47A4453E-6F40-45BE-8FE0-2F82815D3C59}" destId="{D5500A8C-DDC4-4C9E-859D-2C4C7DEAB84E}" srcOrd="2" destOrd="0" presId="urn:microsoft.com/office/officeart/2005/8/layout/hProcess10"/>
    <dgm:cxn modelId="{2D6B93B3-356B-4183-8D6D-0937CD86749B}" type="presParOf" srcId="{D5500A8C-DDC4-4C9E-859D-2C4C7DEAB84E}" destId="{7D7B8FB8-3F2F-4FCD-9E98-41B308DF675B}" srcOrd="0" destOrd="0" presId="urn:microsoft.com/office/officeart/2005/8/layout/hProcess10"/>
    <dgm:cxn modelId="{C368575D-7739-488D-B5A5-A23E53FB0F3A}" type="presParOf" srcId="{D5500A8C-DDC4-4C9E-859D-2C4C7DEAB84E}" destId="{9473A131-31FB-4D16-A350-0253C3C01E0C}" srcOrd="1" destOrd="0" presId="urn:microsoft.com/office/officeart/2005/8/layout/hProcess10"/>
    <dgm:cxn modelId="{FA03ECD0-F964-4304-AD8A-60A8CC14C9D0}" type="presParOf" srcId="{47A4453E-6F40-45BE-8FE0-2F82815D3C59}" destId="{69EB6BCE-5299-489A-996C-A59E5887EE3F}" srcOrd="3" destOrd="0" presId="urn:microsoft.com/office/officeart/2005/8/layout/hProcess10"/>
    <dgm:cxn modelId="{34D45720-8E20-4E37-A075-6C6B3FE3747F}" type="presParOf" srcId="{69EB6BCE-5299-489A-996C-A59E5887EE3F}" destId="{F42519D3-0AE8-45DD-87CC-C137EF3D1D19}" srcOrd="0" destOrd="0" presId="urn:microsoft.com/office/officeart/2005/8/layout/hProcess10"/>
    <dgm:cxn modelId="{928F1CF0-3963-411E-A583-82F3FEB4DC8A}" type="presParOf" srcId="{47A4453E-6F40-45BE-8FE0-2F82815D3C59}" destId="{AA459496-54CC-4B3A-913E-3FD7C0278F27}" srcOrd="4" destOrd="0" presId="urn:microsoft.com/office/officeart/2005/8/layout/hProcess10"/>
    <dgm:cxn modelId="{7E0CB274-4BA0-4D0C-A8C8-369741AC1F64}" type="presParOf" srcId="{AA459496-54CC-4B3A-913E-3FD7C0278F27}" destId="{5AE7D8FC-58FD-48D4-94B4-F34816519777}" srcOrd="0" destOrd="0" presId="urn:microsoft.com/office/officeart/2005/8/layout/hProcess10"/>
    <dgm:cxn modelId="{95F573F1-D1F4-44A8-81FD-6B88024490EE}" type="presParOf" srcId="{AA459496-54CC-4B3A-913E-3FD7C0278F27}" destId="{C85A0064-A180-49E8-B158-579D9891F4CC}"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A2C22B9-C0A2-4CD1-94E5-7B81E2AFB8FA}" type="doc">
      <dgm:prSet loTypeId="urn:microsoft.com/office/officeart/2005/8/layout/lProcess3" loCatId="process" qsTypeId="urn:microsoft.com/office/officeart/2005/8/quickstyle/simple1#4" qsCatId="simple" csTypeId="urn:microsoft.com/office/officeart/2005/8/colors/accent1_2#4" csCatId="accent1" phldr="1"/>
      <dgm:spPr/>
      <dgm:t>
        <a:bodyPr/>
        <a:lstStyle/>
        <a:p>
          <a:endParaRPr lang="en-US"/>
        </a:p>
      </dgm:t>
    </dgm:pt>
    <dgm:pt modelId="{A4648A33-7690-436F-92C2-A9C78BD0A4D4}">
      <dgm:prSet phldrT="[Text]" phldr="0"/>
      <dgm:spPr/>
      <dgm:t>
        <a:bodyPr/>
        <a:lstStyle/>
        <a:p>
          <a:r>
            <a:rPr lang="en-US"/>
            <a:t>Good</a:t>
          </a:r>
        </a:p>
      </dgm:t>
    </dgm:pt>
    <dgm:pt modelId="{417E5301-E181-492A-8FD0-953B2EE4805E}" type="parTrans" cxnId="{0B34F4C4-280F-4BAB-A6CD-A2BFB7438557}">
      <dgm:prSet/>
      <dgm:spPr/>
      <dgm:t>
        <a:bodyPr/>
        <a:lstStyle/>
        <a:p>
          <a:endParaRPr lang="en-US"/>
        </a:p>
      </dgm:t>
    </dgm:pt>
    <dgm:pt modelId="{FB08FEB6-0A93-4B75-8F87-9CEB04246A9E}" type="sibTrans" cxnId="{0B34F4C4-280F-4BAB-A6CD-A2BFB7438557}">
      <dgm:prSet/>
      <dgm:spPr/>
      <dgm:t>
        <a:bodyPr/>
        <a:lstStyle/>
        <a:p>
          <a:endParaRPr lang="en-US"/>
        </a:p>
      </dgm:t>
    </dgm:pt>
    <dgm:pt modelId="{FAA3063E-8DC9-4497-B05F-973A4C142D13}">
      <dgm:prSet phldrT="[Text]" phldr="0" custT="1"/>
      <dgm:spPr/>
      <dgm:t>
        <a:bodyPr/>
        <a:lstStyle/>
        <a:p>
          <a:r>
            <a:rPr lang="en-US" sz="1800"/>
            <a:t>Statements Without Support</a:t>
          </a:r>
        </a:p>
      </dgm:t>
    </dgm:pt>
    <dgm:pt modelId="{374DB847-27AC-4494-A25E-384D210C4108}" type="parTrans" cxnId="{811BB976-6E0F-4D3C-A8F1-573AFD395E7A}">
      <dgm:prSet/>
      <dgm:spPr/>
      <dgm:t>
        <a:bodyPr/>
        <a:lstStyle/>
        <a:p>
          <a:endParaRPr lang="en-US"/>
        </a:p>
      </dgm:t>
    </dgm:pt>
    <dgm:pt modelId="{46A7536B-180E-4B28-9D99-4A1ADD4361F0}" type="sibTrans" cxnId="{811BB976-6E0F-4D3C-A8F1-573AFD395E7A}">
      <dgm:prSet/>
      <dgm:spPr/>
      <dgm:t>
        <a:bodyPr/>
        <a:lstStyle/>
        <a:p>
          <a:endParaRPr lang="en-US"/>
        </a:p>
      </dgm:t>
    </dgm:pt>
    <dgm:pt modelId="{4B888500-DCA3-49C9-B789-8B44197B4ACE}">
      <dgm:prSet phldrT="[Text]" phldr="0"/>
      <dgm:spPr/>
      <dgm:t>
        <a:bodyPr/>
        <a:lstStyle/>
        <a:p>
          <a:r>
            <a:rPr lang="en-US"/>
            <a:t>Better</a:t>
          </a:r>
        </a:p>
      </dgm:t>
    </dgm:pt>
    <dgm:pt modelId="{C5289838-BABC-4EC8-9BA7-30925160583B}" type="parTrans" cxnId="{1074737E-99FC-4B76-8EFB-47D7C6F849B1}">
      <dgm:prSet/>
      <dgm:spPr/>
      <dgm:t>
        <a:bodyPr/>
        <a:lstStyle/>
        <a:p>
          <a:endParaRPr lang="en-US"/>
        </a:p>
      </dgm:t>
    </dgm:pt>
    <dgm:pt modelId="{F2488AB8-F8F4-4628-8990-D3F0AB268D30}" type="sibTrans" cxnId="{1074737E-99FC-4B76-8EFB-47D7C6F849B1}">
      <dgm:prSet/>
      <dgm:spPr/>
      <dgm:t>
        <a:bodyPr/>
        <a:lstStyle/>
        <a:p>
          <a:endParaRPr lang="en-US"/>
        </a:p>
      </dgm:t>
    </dgm:pt>
    <dgm:pt modelId="{867C84D2-B08E-49A2-B6E8-4CD695690FCC}">
      <dgm:prSet phldrT="[Text]" phldr="0" custT="1"/>
      <dgm:spPr/>
      <dgm:t>
        <a:bodyPr/>
        <a:lstStyle/>
        <a:p>
          <a:r>
            <a:rPr lang="en-US" sz="1800"/>
            <a:t>Descriptive Statements</a:t>
          </a:r>
        </a:p>
      </dgm:t>
    </dgm:pt>
    <dgm:pt modelId="{39FA0383-22E2-49C7-B449-2D89CDCE17C7}" type="parTrans" cxnId="{D0598EAF-711C-4F0E-99FF-3016E00088D2}">
      <dgm:prSet/>
      <dgm:spPr/>
      <dgm:t>
        <a:bodyPr/>
        <a:lstStyle/>
        <a:p>
          <a:endParaRPr lang="en-US"/>
        </a:p>
      </dgm:t>
    </dgm:pt>
    <dgm:pt modelId="{72BEA054-9EDB-47A1-B9E6-93D85AE05871}" type="sibTrans" cxnId="{D0598EAF-711C-4F0E-99FF-3016E00088D2}">
      <dgm:prSet/>
      <dgm:spPr/>
      <dgm:t>
        <a:bodyPr/>
        <a:lstStyle/>
        <a:p>
          <a:endParaRPr lang="en-US"/>
        </a:p>
      </dgm:t>
    </dgm:pt>
    <dgm:pt modelId="{BA1B44A7-5EEC-470C-ABCE-80E8BDE00DA5}">
      <dgm:prSet phldrT="[Text]" phldr="0" custT="1"/>
      <dgm:spPr/>
      <dgm:t>
        <a:bodyPr/>
        <a:lstStyle/>
        <a:p>
          <a:r>
            <a:rPr lang="en-US" sz="1600"/>
            <a:t>Describes what will be done and how</a:t>
          </a:r>
        </a:p>
      </dgm:t>
    </dgm:pt>
    <dgm:pt modelId="{9417ABE1-78D0-432A-A771-1B98EF70E185}" type="parTrans" cxnId="{EAC0D4D3-AAAA-4833-811B-8C00BD1B4C27}">
      <dgm:prSet/>
      <dgm:spPr/>
      <dgm:t>
        <a:bodyPr/>
        <a:lstStyle/>
        <a:p>
          <a:endParaRPr lang="en-US"/>
        </a:p>
      </dgm:t>
    </dgm:pt>
    <dgm:pt modelId="{560EF0B6-3008-4B48-8FF5-8C0C2861CFCE}" type="sibTrans" cxnId="{EAC0D4D3-AAAA-4833-811B-8C00BD1B4C27}">
      <dgm:prSet/>
      <dgm:spPr/>
      <dgm:t>
        <a:bodyPr/>
        <a:lstStyle/>
        <a:p>
          <a:endParaRPr lang="en-US"/>
        </a:p>
      </dgm:t>
    </dgm:pt>
    <dgm:pt modelId="{27FBBF9A-D346-4A5B-8D62-CA9F65361E2A}">
      <dgm:prSet phldrT="[Text]" phldr="0"/>
      <dgm:spPr/>
      <dgm:t>
        <a:bodyPr/>
        <a:lstStyle/>
        <a:p>
          <a:r>
            <a:rPr lang="en-US"/>
            <a:t>Best</a:t>
          </a:r>
        </a:p>
      </dgm:t>
    </dgm:pt>
    <dgm:pt modelId="{7D3760A0-3AA2-4FD1-8C27-2DF3319870C9}" type="parTrans" cxnId="{DD2331E7-10FA-4757-81BA-CB9BD4C8242C}">
      <dgm:prSet/>
      <dgm:spPr/>
      <dgm:t>
        <a:bodyPr/>
        <a:lstStyle/>
        <a:p>
          <a:endParaRPr lang="en-US"/>
        </a:p>
      </dgm:t>
    </dgm:pt>
    <dgm:pt modelId="{28B21868-E3DF-4674-B709-30B7E66BBB2E}" type="sibTrans" cxnId="{DD2331E7-10FA-4757-81BA-CB9BD4C8242C}">
      <dgm:prSet/>
      <dgm:spPr/>
      <dgm:t>
        <a:bodyPr/>
        <a:lstStyle/>
        <a:p>
          <a:endParaRPr lang="en-US"/>
        </a:p>
      </dgm:t>
    </dgm:pt>
    <dgm:pt modelId="{0506A4B5-D105-41BC-9FC7-E455075F29A0}">
      <dgm:prSet phldrT="[Text]" phldr="0" custT="1"/>
      <dgm:spPr/>
      <dgm:t>
        <a:bodyPr/>
        <a:lstStyle/>
        <a:p>
          <a:r>
            <a:rPr lang="en-US" sz="1600"/>
            <a:t>Proves the Institution Can Accomplish the Goals of the Program</a:t>
          </a:r>
        </a:p>
      </dgm:t>
    </dgm:pt>
    <dgm:pt modelId="{0C206A98-88A7-4E20-B460-92738055052F}" type="parTrans" cxnId="{36B95E7C-2AB1-4001-A980-6ECF910FF357}">
      <dgm:prSet/>
      <dgm:spPr/>
      <dgm:t>
        <a:bodyPr/>
        <a:lstStyle/>
        <a:p>
          <a:endParaRPr lang="en-US"/>
        </a:p>
      </dgm:t>
    </dgm:pt>
    <dgm:pt modelId="{5158DCC7-9E31-426C-B212-8EC230A633C7}" type="sibTrans" cxnId="{36B95E7C-2AB1-4001-A980-6ECF910FF357}">
      <dgm:prSet/>
      <dgm:spPr/>
      <dgm:t>
        <a:bodyPr/>
        <a:lstStyle/>
        <a:p>
          <a:endParaRPr lang="en-US"/>
        </a:p>
      </dgm:t>
    </dgm:pt>
    <dgm:pt modelId="{DAE4DAEC-D5C3-4378-BB70-F4109B46B4E2}">
      <dgm:prSet phldrT="[Text]" phldr="0" custT="1"/>
      <dgm:spPr/>
      <dgm:t>
        <a:bodyPr/>
        <a:lstStyle/>
        <a:p>
          <a:r>
            <a:rPr lang="en-US" sz="1600"/>
            <a:t>Provides data, examples, or other evidence of success with similar activities </a:t>
          </a:r>
        </a:p>
      </dgm:t>
    </dgm:pt>
    <dgm:pt modelId="{CEE59399-7221-4B37-87E0-4F1640A7CCF3}" type="parTrans" cxnId="{80ED7920-4771-49A4-8382-E1F8F4C26713}">
      <dgm:prSet/>
      <dgm:spPr/>
      <dgm:t>
        <a:bodyPr/>
        <a:lstStyle/>
        <a:p>
          <a:endParaRPr lang="en-US"/>
        </a:p>
      </dgm:t>
    </dgm:pt>
    <dgm:pt modelId="{FC26C415-C382-402F-9E9A-DD9861384199}" type="sibTrans" cxnId="{80ED7920-4771-49A4-8382-E1F8F4C26713}">
      <dgm:prSet/>
      <dgm:spPr/>
      <dgm:t>
        <a:bodyPr/>
        <a:lstStyle/>
        <a:p>
          <a:endParaRPr lang="en-US"/>
        </a:p>
      </dgm:t>
    </dgm:pt>
    <dgm:pt modelId="{98FF0034-3402-425F-B74F-0F0A0ED3EF0F}">
      <dgm:prSet phldrT="[Text]" phldr="0" custT="1"/>
      <dgm:spPr/>
      <dgm:t>
        <a:bodyPr/>
        <a:lstStyle/>
        <a:p>
          <a:r>
            <a:rPr lang="en-US" sz="1800"/>
            <a:t>“We do this.” </a:t>
          </a:r>
        </a:p>
      </dgm:t>
    </dgm:pt>
    <dgm:pt modelId="{24A679D5-65B7-463F-8A90-389ECA39ED1E}" type="parTrans" cxnId="{A779FE18-B2A2-4B9B-84EA-DDABC36D73F0}">
      <dgm:prSet/>
      <dgm:spPr/>
      <dgm:t>
        <a:bodyPr/>
        <a:lstStyle/>
        <a:p>
          <a:endParaRPr lang="en-US"/>
        </a:p>
      </dgm:t>
    </dgm:pt>
    <dgm:pt modelId="{F34DE21C-F865-4F08-850E-001848F7E257}" type="sibTrans" cxnId="{A779FE18-B2A2-4B9B-84EA-DDABC36D73F0}">
      <dgm:prSet/>
      <dgm:spPr/>
      <dgm:t>
        <a:bodyPr/>
        <a:lstStyle/>
        <a:p>
          <a:endParaRPr lang="en-US"/>
        </a:p>
      </dgm:t>
    </dgm:pt>
    <dgm:pt modelId="{48609AD1-93EA-462B-B94C-84356A0C2905}" type="pres">
      <dgm:prSet presAssocID="{BA2C22B9-C0A2-4CD1-94E5-7B81E2AFB8FA}" presName="Name0" presStyleCnt="0">
        <dgm:presLayoutVars>
          <dgm:chPref val="3"/>
          <dgm:dir/>
          <dgm:animLvl val="lvl"/>
          <dgm:resizeHandles/>
        </dgm:presLayoutVars>
      </dgm:prSet>
      <dgm:spPr/>
    </dgm:pt>
    <dgm:pt modelId="{6ECE9124-7EFA-43BB-A583-4D3DD5C753FC}" type="pres">
      <dgm:prSet presAssocID="{A4648A33-7690-436F-92C2-A9C78BD0A4D4}" presName="horFlow" presStyleCnt="0"/>
      <dgm:spPr/>
    </dgm:pt>
    <dgm:pt modelId="{E07E691A-6252-4DA9-9339-FD6FC56B7C46}" type="pres">
      <dgm:prSet presAssocID="{A4648A33-7690-436F-92C2-A9C78BD0A4D4}" presName="bigChev" presStyleLbl="node1" presStyleIdx="0" presStyleCnt="3"/>
      <dgm:spPr/>
    </dgm:pt>
    <dgm:pt modelId="{C468C3C2-1E24-4DFF-AC59-69CA5AF92A27}" type="pres">
      <dgm:prSet presAssocID="{374DB847-27AC-4494-A25E-384D210C4108}" presName="parTrans" presStyleCnt="0"/>
      <dgm:spPr/>
    </dgm:pt>
    <dgm:pt modelId="{1FF36D91-8123-4C15-B66C-D92713905D23}" type="pres">
      <dgm:prSet presAssocID="{FAA3063E-8DC9-4497-B05F-973A4C142D13}" presName="node" presStyleLbl="alignAccFollowNode1" presStyleIdx="0" presStyleCnt="6">
        <dgm:presLayoutVars>
          <dgm:bulletEnabled val="1"/>
        </dgm:presLayoutVars>
      </dgm:prSet>
      <dgm:spPr/>
    </dgm:pt>
    <dgm:pt modelId="{3BF87F2F-616B-4DD0-8B04-C4E244E35503}" type="pres">
      <dgm:prSet presAssocID="{46A7536B-180E-4B28-9D99-4A1ADD4361F0}" presName="sibTrans" presStyleCnt="0"/>
      <dgm:spPr/>
    </dgm:pt>
    <dgm:pt modelId="{6069E9AD-7305-4737-AEEB-78C15DA850B1}" type="pres">
      <dgm:prSet presAssocID="{98FF0034-3402-425F-B74F-0F0A0ED3EF0F}" presName="node" presStyleLbl="alignAccFollowNode1" presStyleIdx="1" presStyleCnt="6">
        <dgm:presLayoutVars>
          <dgm:bulletEnabled val="1"/>
        </dgm:presLayoutVars>
      </dgm:prSet>
      <dgm:spPr/>
    </dgm:pt>
    <dgm:pt modelId="{9682537B-39B3-48FF-AC92-7E5A229AAE16}" type="pres">
      <dgm:prSet presAssocID="{A4648A33-7690-436F-92C2-A9C78BD0A4D4}" presName="vSp" presStyleCnt="0"/>
      <dgm:spPr/>
    </dgm:pt>
    <dgm:pt modelId="{CAA4D452-61BF-46AA-AD25-7FD27B32B10F}" type="pres">
      <dgm:prSet presAssocID="{4B888500-DCA3-49C9-B789-8B44197B4ACE}" presName="horFlow" presStyleCnt="0"/>
      <dgm:spPr/>
    </dgm:pt>
    <dgm:pt modelId="{5C811287-CCCA-46F5-B5A6-694AE7510013}" type="pres">
      <dgm:prSet presAssocID="{4B888500-DCA3-49C9-B789-8B44197B4ACE}" presName="bigChev" presStyleLbl="node1" presStyleIdx="1" presStyleCnt="3"/>
      <dgm:spPr/>
    </dgm:pt>
    <dgm:pt modelId="{618A49C5-0FB9-4C98-9ECD-B20A1550E3F5}" type="pres">
      <dgm:prSet presAssocID="{39FA0383-22E2-49C7-B449-2D89CDCE17C7}" presName="parTrans" presStyleCnt="0"/>
      <dgm:spPr/>
    </dgm:pt>
    <dgm:pt modelId="{52FF8728-2069-48A1-921D-E9CC33CB0641}" type="pres">
      <dgm:prSet presAssocID="{867C84D2-B08E-49A2-B6E8-4CD695690FCC}" presName="node" presStyleLbl="alignAccFollowNode1" presStyleIdx="2" presStyleCnt="6">
        <dgm:presLayoutVars>
          <dgm:bulletEnabled val="1"/>
        </dgm:presLayoutVars>
      </dgm:prSet>
      <dgm:spPr/>
    </dgm:pt>
    <dgm:pt modelId="{07439331-A865-4E52-BA65-2660471989F3}" type="pres">
      <dgm:prSet presAssocID="{72BEA054-9EDB-47A1-B9E6-93D85AE05871}" presName="sibTrans" presStyleCnt="0"/>
      <dgm:spPr/>
    </dgm:pt>
    <dgm:pt modelId="{CB5B34BD-02A7-49EE-B93E-F8E4AF277D94}" type="pres">
      <dgm:prSet presAssocID="{BA1B44A7-5EEC-470C-ABCE-80E8BDE00DA5}" presName="node" presStyleLbl="alignAccFollowNode1" presStyleIdx="3" presStyleCnt="6">
        <dgm:presLayoutVars>
          <dgm:bulletEnabled val="1"/>
        </dgm:presLayoutVars>
      </dgm:prSet>
      <dgm:spPr/>
    </dgm:pt>
    <dgm:pt modelId="{50A9637A-A157-4889-949D-A332844F6B7C}" type="pres">
      <dgm:prSet presAssocID="{4B888500-DCA3-49C9-B789-8B44197B4ACE}" presName="vSp" presStyleCnt="0"/>
      <dgm:spPr/>
    </dgm:pt>
    <dgm:pt modelId="{573F467F-520A-4ABC-B8DF-6CBE5725D8B5}" type="pres">
      <dgm:prSet presAssocID="{27FBBF9A-D346-4A5B-8D62-CA9F65361E2A}" presName="horFlow" presStyleCnt="0"/>
      <dgm:spPr/>
    </dgm:pt>
    <dgm:pt modelId="{30AB2C61-EAA1-4183-8AB5-56AC5DD609C4}" type="pres">
      <dgm:prSet presAssocID="{27FBBF9A-D346-4A5B-8D62-CA9F65361E2A}" presName="bigChev" presStyleLbl="node1" presStyleIdx="2" presStyleCnt="3"/>
      <dgm:spPr/>
    </dgm:pt>
    <dgm:pt modelId="{AE02F8CE-D550-4A53-823D-77E33F488730}" type="pres">
      <dgm:prSet presAssocID="{0C206A98-88A7-4E20-B460-92738055052F}" presName="parTrans" presStyleCnt="0"/>
      <dgm:spPr/>
    </dgm:pt>
    <dgm:pt modelId="{EB3665FE-EB86-4AFA-954E-2FF1CFE1C978}" type="pres">
      <dgm:prSet presAssocID="{0506A4B5-D105-41BC-9FC7-E455075F29A0}" presName="node" presStyleLbl="alignAccFollowNode1" presStyleIdx="4" presStyleCnt="6">
        <dgm:presLayoutVars>
          <dgm:bulletEnabled val="1"/>
        </dgm:presLayoutVars>
      </dgm:prSet>
      <dgm:spPr/>
    </dgm:pt>
    <dgm:pt modelId="{AB419ECB-2C5A-4BED-9757-0F6AC901C50A}" type="pres">
      <dgm:prSet presAssocID="{5158DCC7-9E31-426C-B212-8EC230A633C7}" presName="sibTrans" presStyleCnt="0"/>
      <dgm:spPr/>
    </dgm:pt>
    <dgm:pt modelId="{2E6A50C2-52D6-4F0F-A9F9-5ED248157409}" type="pres">
      <dgm:prSet presAssocID="{DAE4DAEC-D5C3-4378-BB70-F4109B46B4E2}" presName="node" presStyleLbl="alignAccFollowNode1" presStyleIdx="5" presStyleCnt="6">
        <dgm:presLayoutVars>
          <dgm:bulletEnabled val="1"/>
        </dgm:presLayoutVars>
      </dgm:prSet>
      <dgm:spPr/>
    </dgm:pt>
  </dgm:ptLst>
  <dgm:cxnLst>
    <dgm:cxn modelId="{A779FE18-B2A2-4B9B-84EA-DDABC36D73F0}" srcId="{A4648A33-7690-436F-92C2-A9C78BD0A4D4}" destId="{98FF0034-3402-425F-B74F-0F0A0ED3EF0F}" srcOrd="1" destOrd="0" parTransId="{24A679D5-65B7-463F-8A90-389ECA39ED1E}" sibTransId="{F34DE21C-F865-4F08-850E-001848F7E257}"/>
    <dgm:cxn modelId="{1C5BB019-69D1-419C-B313-500815D8257F}" type="presOf" srcId="{4B888500-DCA3-49C9-B789-8B44197B4ACE}" destId="{5C811287-CCCA-46F5-B5A6-694AE7510013}" srcOrd="0" destOrd="0" presId="urn:microsoft.com/office/officeart/2005/8/layout/lProcess3"/>
    <dgm:cxn modelId="{80ED7920-4771-49A4-8382-E1F8F4C26713}" srcId="{27FBBF9A-D346-4A5B-8D62-CA9F65361E2A}" destId="{DAE4DAEC-D5C3-4378-BB70-F4109B46B4E2}" srcOrd="1" destOrd="0" parTransId="{CEE59399-7221-4B37-87E0-4F1640A7CCF3}" sibTransId="{FC26C415-C382-402F-9E9A-DD9861384199}"/>
    <dgm:cxn modelId="{5CB49125-3F82-4D8F-BDFE-DCBFB5FFC379}" type="presOf" srcId="{0506A4B5-D105-41BC-9FC7-E455075F29A0}" destId="{EB3665FE-EB86-4AFA-954E-2FF1CFE1C978}" srcOrd="0" destOrd="0" presId="urn:microsoft.com/office/officeart/2005/8/layout/lProcess3"/>
    <dgm:cxn modelId="{B8C0D436-14B1-4D3A-B96D-9975DD69EFA0}" type="presOf" srcId="{FAA3063E-8DC9-4497-B05F-973A4C142D13}" destId="{1FF36D91-8123-4C15-B66C-D92713905D23}" srcOrd="0" destOrd="0" presId="urn:microsoft.com/office/officeart/2005/8/layout/lProcess3"/>
    <dgm:cxn modelId="{52D02441-221E-4CCB-8651-F4900298D97C}" type="presOf" srcId="{27FBBF9A-D346-4A5B-8D62-CA9F65361E2A}" destId="{30AB2C61-EAA1-4183-8AB5-56AC5DD609C4}" srcOrd="0" destOrd="0" presId="urn:microsoft.com/office/officeart/2005/8/layout/lProcess3"/>
    <dgm:cxn modelId="{811BB976-6E0F-4D3C-A8F1-573AFD395E7A}" srcId="{A4648A33-7690-436F-92C2-A9C78BD0A4D4}" destId="{FAA3063E-8DC9-4497-B05F-973A4C142D13}" srcOrd="0" destOrd="0" parTransId="{374DB847-27AC-4494-A25E-384D210C4108}" sibTransId="{46A7536B-180E-4B28-9D99-4A1ADD4361F0}"/>
    <dgm:cxn modelId="{36B95E7C-2AB1-4001-A980-6ECF910FF357}" srcId="{27FBBF9A-D346-4A5B-8D62-CA9F65361E2A}" destId="{0506A4B5-D105-41BC-9FC7-E455075F29A0}" srcOrd="0" destOrd="0" parTransId="{0C206A98-88A7-4E20-B460-92738055052F}" sibTransId="{5158DCC7-9E31-426C-B212-8EC230A633C7}"/>
    <dgm:cxn modelId="{1074737E-99FC-4B76-8EFB-47D7C6F849B1}" srcId="{BA2C22B9-C0A2-4CD1-94E5-7B81E2AFB8FA}" destId="{4B888500-DCA3-49C9-B789-8B44197B4ACE}" srcOrd="1" destOrd="0" parTransId="{C5289838-BABC-4EC8-9BA7-30925160583B}" sibTransId="{F2488AB8-F8F4-4628-8990-D3F0AB268D30}"/>
    <dgm:cxn modelId="{83CE3384-20D5-49B5-8069-259E0F56960E}" type="presOf" srcId="{867C84D2-B08E-49A2-B6E8-4CD695690FCC}" destId="{52FF8728-2069-48A1-921D-E9CC33CB0641}" srcOrd="0" destOrd="0" presId="urn:microsoft.com/office/officeart/2005/8/layout/lProcess3"/>
    <dgm:cxn modelId="{D0598EAF-711C-4F0E-99FF-3016E00088D2}" srcId="{4B888500-DCA3-49C9-B789-8B44197B4ACE}" destId="{867C84D2-B08E-49A2-B6E8-4CD695690FCC}" srcOrd="0" destOrd="0" parTransId="{39FA0383-22E2-49C7-B449-2D89CDCE17C7}" sibTransId="{72BEA054-9EDB-47A1-B9E6-93D85AE05871}"/>
    <dgm:cxn modelId="{6AEBE2B0-8752-4198-81C5-49018E40F6A6}" type="presOf" srcId="{98FF0034-3402-425F-B74F-0F0A0ED3EF0F}" destId="{6069E9AD-7305-4737-AEEB-78C15DA850B1}" srcOrd="0" destOrd="0" presId="urn:microsoft.com/office/officeart/2005/8/layout/lProcess3"/>
    <dgm:cxn modelId="{0B34F4C4-280F-4BAB-A6CD-A2BFB7438557}" srcId="{BA2C22B9-C0A2-4CD1-94E5-7B81E2AFB8FA}" destId="{A4648A33-7690-436F-92C2-A9C78BD0A4D4}" srcOrd="0" destOrd="0" parTransId="{417E5301-E181-492A-8FD0-953B2EE4805E}" sibTransId="{FB08FEB6-0A93-4B75-8F87-9CEB04246A9E}"/>
    <dgm:cxn modelId="{FCECD1CD-C247-45AF-905A-1D47B3891612}" type="presOf" srcId="{BA2C22B9-C0A2-4CD1-94E5-7B81E2AFB8FA}" destId="{48609AD1-93EA-462B-B94C-84356A0C2905}" srcOrd="0" destOrd="0" presId="urn:microsoft.com/office/officeart/2005/8/layout/lProcess3"/>
    <dgm:cxn modelId="{EAC0D4D3-AAAA-4833-811B-8C00BD1B4C27}" srcId="{4B888500-DCA3-49C9-B789-8B44197B4ACE}" destId="{BA1B44A7-5EEC-470C-ABCE-80E8BDE00DA5}" srcOrd="1" destOrd="0" parTransId="{9417ABE1-78D0-432A-A771-1B98EF70E185}" sibTransId="{560EF0B6-3008-4B48-8FF5-8C0C2861CFCE}"/>
    <dgm:cxn modelId="{8E5E32D4-A066-4CC1-A732-A4F5DAAA2CB1}" type="presOf" srcId="{DAE4DAEC-D5C3-4378-BB70-F4109B46B4E2}" destId="{2E6A50C2-52D6-4F0F-A9F9-5ED248157409}" srcOrd="0" destOrd="0" presId="urn:microsoft.com/office/officeart/2005/8/layout/lProcess3"/>
    <dgm:cxn modelId="{DD2331E7-10FA-4757-81BA-CB9BD4C8242C}" srcId="{BA2C22B9-C0A2-4CD1-94E5-7B81E2AFB8FA}" destId="{27FBBF9A-D346-4A5B-8D62-CA9F65361E2A}" srcOrd="2" destOrd="0" parTransId="{7D3760A0-3AA2-4FD1-8C27-2DF3319870C9}" sibTransId="{28B21868-E3DF-4674-B709-30B7E66BBB2E}"/>
    <dgm:cxn modelId="{5C0562E7-5605-4229-BD80-61A866DFE6F0}" type="presOf" srcId="{BA1B44A7-5EEC-470C-ABCE-80E8BDE00DA5}" destId="{CB5B34BD-02A7-49EE-B93E-F8E4AF277D94}" srcOrd="0" destOrd="0" presId="urn:microsoft.com/office/officeart/2005/8/layout/lProcess3"/>
    <dgm:cxn modelId="{B095F5F5-32DD-4EE1-8C83-4D5A58A626E7}" type="presOf" srcId="{A4648A33-7690-436F-92C2-A9C78BD0A4D4}" destId="{E07E691A-6252-4DA9-9339-FD6FC56B7C46}" srcOrd="0" destOrd="0" presId="urn:microsoft.com/office/officeart/2005/8/layout/lProcess3"/>
    <dgm:cxn modelId="{3A860E29-1C29-4B02-9A0A-C7103179AC5B}" type="presParOf" srcId="{48609AD1-93EA-462B-B94C-84356A0C2905}" destId="{6ECE9124-7EFA-43BB-A583-4D3DD5C753FC}" srcOrd="0" destOrd="0" presId="urn:microsoft.com/office/officeart/2005/8/layout/lProcess3"/>
    <dgm:cxn modelId="{6E4C6DF2-2D27-478D-B739-CF87600DB11A}" type="presParOf" srcId="{6ECE9124-7EFA-43BB-A583-4D3DD5C753FC}" destId="{E07E691A-6252-4DA9-9339-FD6FC56B7C46}" srcOrd="0" destOrd="0" presId="urn:microsoft.com/office/officeart/2005/8/layout/lProcess3"/>
    <dgm:cxn modelId="{9D2CF380-9E07-41ED-BE60-F71FE4C7393B}" type="presParOf" srcId="{6ECE9124-7EFA-43BB-A583-4D3DD5C753FC}" destId="{C468C3C2-1E24-4DFF-AC59-69CA5AF92A27}" srcOrd="1" destOrd="0" presId="urn:microsoft.com/office/officeart/2005/8/layout/lProcess3"/>
    <dgm:cxn modelId="{AB56E62D-701F-43CE-A667-BF70BD6DFF77}" type="presParOf" srcId="{6ECE9124-7EFA-43BB-A583-4D3DD5C753FC}" destId="{1FF36D91-8123-4C15-B66C-D92713905D23}" srcOrd="2" destOrd="0" presId="urn:microsoft.com/office/officeart/2005/8/layout/lProcess3"/>
    <dgm:cxn modelId="{EA51EB37-2BC8-45B5-B137-CCABC2FA8413}" type="presParOf" srcId="{6ECE9124-7EFA-43BB-A583-4D3DD5C753FC}" destId="{3BF87F2F-616B-4DD0-8B04-C4E244E35503}" srcOrd="3" destOrd="0" presId="urn:microsoft.com/office/officeart/2005/8/layout/lProcess3"/>
    <dgm:cxn modelId="{C2E333EE-37FF-4F4E-ACC6-7786306141C9}" type="presParOf" srcId="{6ECE9124-7EFA-43BB-A583-4D3DD5C753FC}" destId="{6069E9AD-7305-4737-AEEB-78C15DA850B1}" srcOrd="4" destOrd="0" presId="urn:microsoft.com/office/officeart/2005/8/layout/lProcess3"/>
    <dgm:cxn modelId="{74793BE1-36D5-4DB3-A1EF-FC2C171B2E1E}" type="presParOf" srcId="{48609AD1-93EA-462B-B94C-84356A0C2905}" destId="{9682537B-39B3-48FF-AC92-7E5A229AAE16}" srcOrd="1" destOrd="0" presId="urn:microsoft.com/office/officeart/2005/8/layout/lProcess3"/>
    <dgm:cxn modelId="{F8FD648E-D8A8-4655-BA92-393300A2E6C0}" type="presParOf" srcId="{48609AD1-93EA-462B-B94C-84356A0C2905}" destId="{CAA4D452-61BF-46AA-AD25-7FD27B32B10F}" srcOrd="2" destOrd="0" presId="urn:microsoft.com/office/officeart/2005/8/layout/lProcess3"/>
    <dgm:cxn modelId="{317B9EEB-5B34-4452-BFA9-63CDA4556043}" type="presParOf" srcId="{CAA4D452-61BF-46AA-AD25-7FD27B32B10F}" destId="{5C811287-CCCA-46F5-B5A6-694AE7510013}" srcOrd="0" destOrd="0" presId="urn:microsoft.com/office/officeart/2005/8/layout/lProcess3"/>
    <dgm:cxn modelId="{E73022A7-5811-4E06-80F4-4074B86F3DF1}" type="presParOf" srcId="{CAA4D452-61BF-46AA-AD25-7FD27B32B10F}" destId="{618A49C5-0FB9-4C98-9ECD-B20A1550E3F5}" srcOrd="1" destOrd="0" presId="urn:microsoft.com/office/officeart/2005/8/layout/lProcess3"/>
    <dgm:cxn modelId="{ACE806F8-51BD-431B-92D0-B9BD1CFAC4B4}" type="presParOf" srcId="{CAA4D452-61BF-46AA-AD25-7FD27B32B10F}" destId="{52FF8728-2069-48A1-921D-E9CC33CB0641}" srcOrd="2" destOrd="0" presId="urn:microsoft.com/office/officeart/2005/8/layout/lProcess3"/>
    <dgm:cxn modelId="{AFEF8458-0080-4761-83D5-0F4497E6152F}" type="presParOf" srcId="{CAA4D452-61BF-46AA-AD25-7FD27B32B10F}" destId="{07439331-A865-4E52-BA65-2660471989F3}" srcOrd="3" destOrd="0" presId="urn:microsoft.com/office/officeart/2005/8/layout/lProcess3"/>
    <dgm:cxn modelId="{83222895-D585-46F6-9594-BF8136C23246}" type="presParOf" srcId="{CAA4D452-61BF-46AA-AD25-7FD27B32B10F}" destId="{CB5B34BD-02A7-49EE-B93E-F8E4AF277D94}" srcOrd="4" destOrd="0" presId="urn:microsoft.com/office/officeart/2005/8/layout/lProcess3"/>
    <dgm:cxn modelId="{B6074CD2-97F6-4B75-BB22-643257081726}" type="presParOf" srcId="{48609AD1-93EA-462B-B94C-84356A0C2905}" destId="{50A9637A-A157-4889-949D-A332844F6B7C}" srcOrd="3" destOrd="0" presId="urn:microsoft.com/office/officeart/2005/8/layout/lProcess3"/>
    <dgm:cxn modelId="{4F654E6A-4442-4654-8C42-7DB011436C68}" type="presParOf" srcId="{48609AD1-93EA-462B-B94C-84356A0C2905}" destId="{573F467F-520A-4ABC-B8DF-6CBE5725D8B5}" srcOrd="4" destOrd="0" presId="urn:microsoft.com/office/officeart/2005/8/layout/lProcess3"/>
    <dgm:cxn modelId="{74A6485F-548E-48D3-8C90-0D6CC501669C}" type="presParOf" srcId="{573F467F-520A-4ABC-B8DF-6CBE5725D8B5}" destId="{30AB2C61-EAA1-4183-8AB5-56AC5DD609C4}" srcOrd="0" destOrd="0" presId="urn:microsoft.com/office/officeart/2005/8/layout/lProcess3"/>
    <dgm:cxn modelId="{C8DA5A08-367F-4C0A-B0C2-4E1C0A78F8E1}" type="presParOf" srcId="{573F467F-520A-4ABC-B8DF-6CBE5725D8B5}" destId="{AE02F8CE-D550-4A53-823D-77E33F488730}" srcOrd="1" destOrd="0" presId="urn:microsoft.com/office/officeart/2005/8/layout/lProcess3"/>
    <dgm:cxn modelId="{C172B2A4-C4EB-48CA-AC4C-F305F4880CC8}" type="presParOf" srcId="{573F467F-520A-4ABC-B8DF-6CBE5725D8B5}" destId="{EB3665FE-EB86-4AFA-954E-2FF1CFE1C978}" srcOrd="2" destOrd="0" presId="urn:microsoft.com/office/officeart/2005/8/layout/lProcess3"/>
    <dgm:cxn modelId="{2EBABD14-8B00-46CE-A888-E004BFC617DB}" type="presParOf" srcId="{573F467F-520A-4ABC-B8DF-6CBE5725D8B5}" destId="{AB419ECB-2C5A-4BED-9757-0F6AC901C50A}" srcOrd="3" destOrd="0" presId="urn:microsoft.com/office/officeart/2005/8/layout/lProcess3"/>
    <dgm:cxn modelId="{8BB57E6F-3E9B-49CF-8EE5-B52FA2CB30A0}" type="presParOf" srcId="{573F467F-520A-4ABC-B8DF-6CBE5725D8B5}" destId="{2E6A50C2-52D6-4F0F-A9F9-5ED248157409}"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412C71-1947-45CB-A1D5-FD622F027D0C}" type="doc">
      <dgm:prSet loTypeId="urn:microsoft.com/office/officeart/2005/8/layout/default" loCatId="list" qsTypeId="urn:microsoft.com/office/officeart/2005/8/quickstyle/simple1#5" qsCatId="simple" csTypeId="urn:microsoft.com/office/officeart/2005/8/colors/accent1_2#5" csCatId="accent1" phldr="1"/>
      <dgm:spPr/>
      <dgm:t>
        <a:bodyPr/>
        <a:lstStyle/>
        <a:p>
          <a:endParaRPr lang="en-US"/>
        </a:p>
      </dgm:t>
    </dgm:pt>
    <dgm:pt modelId="{FA020797-D97B-4AC2-BBF1-ACA9A254C5AF}">
      <dgm:prSet phldrT="[Text]" phldr="0"/>
      <dgm:spPr/>
      <dgm:t>
        <a:bodyPr/>
        <a:lstStyle/>
        <a:p>
          <a:r>
            <a:rPr lang="en-US"/>
            <a:t>Karissa Esala, Sr. Program Manager</a:t>
          </a:r>
        </a:p>
        <a:p>
          <a:r>
            <a:rPr lang="en-US">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kesala@highered.ohio.gov</a:t>
          </a:r>
          <a:endParaRPr lang="en-US">
            <a:solidFill>
              <a:schemeClr val="bg1"/>
            </a:solidFill>
          </a:endParaRPr>
        </a:p>
        <a:p>
          <a:r>
            <a:rPr lang="en-US"/>
            <a:t>(614) 728-0098</a:t>
          </a:r>
        </a:p>
      </dgm:t>
    </dgm:pt>
    <dgm:pt modelId="{E74E9897-3F42-4962-96CC-7FAB541F2666}" type="parTrans" cxnId="{DDBF829B-0598-4D44-9ED4-461762C1875B}">
      <dgm:prSet/>
      <dgm:spPr/>
      <dgm:t>
        <a:bodyPr/>
        <a:lstStyle/>
        <a:p>
          <a:endParaRPr lang="en-US"/>
        </a:p>
      </dgm:t>
    </dgm:pt>
    <dgm:pt modelId="{AE12DFB0-2519-4DA6-9C69-150DC89589C9}" type="sibTrans" cxnId="{DDBF829B-0598-4D44-9ED4-461762C1875B}">
      <dgm:prSet/>
      <dgm:spPr/>
      <dgm:t>
        <a:bodyPr/>
        <a:lstStyle/>
        <a:p>
          <a:endParaRPr lang="en-US"/>
        </a:p>
      </dgm:t>
    </dgm:pt>
    <dgm:pt modelId="{B1F2C6E1-CEF0-4EB0-B895-BAA8FB7F56E2}">
      <dgm:prSet phldrT="[Text]" phldr="0"/>
      <dgm:spPr/>
      <dgm:t>
        <a:bodyPr/>
        <a:lstStyle/>
        <a:p>
          <a:r>
            <a:rPr lang="en-US"/>
            <a:t>Jack Capicchioni, Program Manager</a:t>
          </a:r>
        </a:p>
        <a:p>
          <a:r>
            <a:rPr lang="en-US">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Jcapicchioni@highered.ohio.gov</a:t>
          </a:r>
          <a:r>
            <a:rPr lang="en-US">
              <a:solidFill>
                <a:schemeClr val="bg1"/>
              </a:solidFill>
            </a:rPr>
            <a:t> (614) </a:t>
          </a:r>
          <a:r>
            <a:rPr lang="en-US"/>
            <a:t>466-1152</a:t>
          </a:r>
        </a:p>
      </dgm:t>
    </dgm:pt>
    <dgm:pt modelId="{0E887411-8210-4A08-9BDA-9EDF5C2BB3CE}" type="parTrans" cxnId="{6EF7C6EB-90C6-429F-BEC5-A0ED51F5822E}">
      <dgm:prSet/>
      <dgm:spPr/>
      <dgm:t>
        <a:bodyPr/>
        <a:lstStyle/>
        <a:p>
          <a:endParaRPr lang="en-US"/>
        </a:p>
      </dgm:t>
    </dgm:pt>
    <dgm:pt modelId="{9FB0D812-7C99-47C3-8F2E-2A8E525D4DC1}" type="sibTrans" cxnId="{6EF7C6EB-90C6-429F-BEC5-A0ED51F5822E}">
      <dgm:prSet/>
      <dgm:spPr/>
      <dgm:t>
        <a:bodyPr/>
        <a:lstStyle/>
        <a:p>
          <a:endParaRPr lang="en-US"/>
        </a:p>
      </dgm:t>
    </dgm:pt>
    <dgm:pt modelId="{C6E0749F-E017-40A8-BFFB-B30339B05CF3}">
      <dgm:prSet phldrT="[Text]" phldr="0"/>
      <dgm:spPr/>
      <dgm:t>
        <a:bodyPr/>
        <a:lstStyle/>
        <a:p>
          <a:r>
            <a:rPr lang="en-US"/>
            <a:t>Choose Ohio First Inbox </a:t>
          </a:r>
          <a:r>
            <a:rPr lang="en-US">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cof@highered.ohio.gov</a:t>
          </a:r>
          <a:endParaRPr lang="en-US">
            <a:solidFill>
              <a:schemeClr val="bg1"/>
            </a:solidFill>
          </a:endParaRPr>
        </a:p>
      </dgm:t>
    </dgm:pt>
    <dgm:pt modelId="{0E461C58-528C-4C6D-A996-065E9A17D004}" type="parTrans" cxnId="{A1EAA1BB-9397-4F38-BECD-4C82CB300084}">
      <dgm:prSet/>
      <dgm:spPr/>
      <dgm:t>
        <a:bodyPr/>
        <a:lstStyle/>
        <a:p>
          <a:endParaRPr lang="en-US"/>
        </a:p>
      </dgm:t>
    </dgm:pt>
    <dgm:pt modelId="{7C26F291-C672-4760-B9F2-5D868557EC2F}" type="sibTrans" cxnId="{A1EAA1BB-9397-4F38-BECD-4C82CB300084}">
      <dgm:prSet/>
      <dgm:spPr/>
      <dgm:t>
        <a:bodyPr/>
        <a:lstStyle/>
        <a:p>
          <a:endParaRPr lang="en-US"/>
        </a:p>
      </dgm:t>
    </dgm:pt>
    <dgm:pt modelId="{BC0800D7-44B3-4284-A2F8-DC8C994D3B30}">
      <dgm:prSet phldrT="[Text]" phldr="0"/>
      <dgm:spPr/>
      <dgm:t>
        <a:bodyPr/>
        <a:lstStyle/>
        <a:p>
          <a:r>
            <a:rPr lang="en-US"/>
            <a:t>Emily Turner, </a:t>
          </a:r>
          <a:r>
            <a:rPr lang="en-US">
              <a:solidFill>
                <a:schemeClr val="bg1"/>
              </a:solidFill>
            </a:rPr>
            <a:t>Director</a:t>
          </a:r>
        </a:p>
        <a:p>
          <a:r>
            <a:rPr lang="en-US">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eturner@highered.ohio.gov</a:t>
          </a:r>
          <a:endParaRPr lang="en-US">
            <a:solidFill>
              <a:schemeClr val="bg1"/>
            </a:solidFill>
          </a:endParaRPr>
        </a:p>
        <a:p>
          <a:r>
            <a:rPr lang="en-US"/>
            <a:t>(614) 728-3090</a:t>
          </a:r>
        </a:p>
      </dgm:t>
    </dgm:pt>
    <dgm:pt modelId="{8CD18AF6-2CEC-46E3-9E98-D7AA7AE25D3A}" type="sibTrans" cxnId="{E7E48153-575B-4348-AB45-0B3A4AF4A8D5}">
      <dgm:prSet/>
      <dgm:spPr/>
      <dgm:t>
        <a:bodyPr/>
        <a:lstStyle/>
        <a:p>
          <a:endParaRPr lang="en-US"/>
        </a:p>
      </dgm:t>
    </dgm:pt>
    <dgm:pt modelId="{E08F7D87-A008-4D89-9C50-6C6C84BDE910}" type="parTrans" cxnId="{E7E48153-575B-4348-AB45-0B3A4AF4A8D5}">
      <dgm:prSet/>
      <dgm:spPr/>
      <dgm:t>
        <a:bodyPr/>
        <a:lstStyle/>
        <a:p>
          <a:endParaRPr lang="en-US"/>
        </a:p>
      </dgm:t>
    </dgm:pt>
    <dgm:pt modelId="{67DBDBFF-B4B7-40A1-8FF7-6C4F227EA59A}" type="pres">
      <dgm:prSet presAssocID="{E4412C71-1947-45CB-A1D5-FD622F027D0C}" presName="diagram" presStyleCnt="0">
        <dgm:presLayoutVars>
          <dgm:dir/>
          <dgm:resizeHandles val="exact"/>
        </dgm:presLayoutVars>
      </dgm:prSet>
      <dgm:spPr/>
    </dgm:pt>
    <dgm:pt modelId="{E1AE9765-27D1-4D35-A62C-82A58380063E}" type="pres">
      <dgm:prSet presAssocID="{BC0800D7-44B3-4284-A2F8-DC8C994D3B30}" presName="node" presStyleLbl="node1" presStyleIdx="0" presStyleCnt="4">
        <dgm:presLayoutVars>
          <dgm:bulletEnabled val="1"/>
        </dgm:presLayoutVars>
      </dgm:prSet>
      <dgm:spPr/>
    </dgm:pt>
    <dgm:pt modelId="{FC3DE39E-721A-4FA8-9BFD-CF771E18B19F}" type="pres">
      <dgm:prSet presAssocID="{8CD18AF6-2CEC-46E3-9E98-D7AA7AE25D3A}" presName="sibTrans" presStyleCnt="0"/>
      <dgm:spPr/>
    </dgm:pt>
    <dgm:pt modelId="{23FC8684-306F-478B-BBEC-B355C5A04485}" type="pres">
      <dgm:prSet presAssocID="{FA020797-D97B-4AC2-BBF1-ACA9A254C5AF}" presName="node" presStyleLbl="node1" presStyleIdx="1" presStyleCnt="4">
        <dgm:presLayoutVars>
          <dgm:bulletEnabled val="1"/>
        </dgm:presLayoutVars>
      </dgm:prSet>
      <dgm:spPr/>
    </dgm:pt>
    <dgm:pt modelId="{BA7BA92B-660F-4565-914E-7DB302EBF00D}" type="pres">
      <dgm:prSet presAssocID="{AE12DFB0-2519-4DA6-9C69-150DC89589C9}" presName="sibTrans" presStyleCnt="0"/>
      <dgm:spPr/>
    </dgm:pt>
    <dgm:pt modelId="{81C67D1C-2697-4F95-8186-D4F4DD8CEBA6}" type="pres">
      <dgm:prSet presAssocID="{B1F2C6E1-CEF0-4EB0-B895-BAA8FB7F56E2}" presName="node" presStyleLbl="node1" presStyleIdx="2" presStyleCnt="4">
        <dgm:presLayoutVars>
          <dgm:bulletEnabled val="1"/>
        </dgm:presLayoutVars>
      </dgm:prSet>
      <dgm:spPr/>
    </dgm:pt>
    <dgm:pt modelId="{112F8B4A-145A-4F96-BB0A-D703AC9E9668}" type="pres">
      <dgm:prSet presAssocID="{9FB0D812-7C99-47C3-8F2E-2A8E525D4DC1}" presName="sibTrans" presStyleCnt="0"/>
      <dgm:spPr/>
    </dgm:pt>
    <dgm:pt modelId="{A6CE1AEF-69BC-4FC6-A6FA-E9B747548C58}" type="pres">
      <dgm:prSet presAssocID="{C6E0749F-E017-40A8-BFFB-B30339B05CF3}" presName="node" presStyleLbl="node1" presStyleIdx="3" presStyleCnt="4">
        <dgm:presLayoutVars>
          <dgm:bulletEnabled val="1"/>
        </dgm:presLayoutVars>
      </dgm:prSet>
      <dgm:spPr/>
    </dgm:pt>
  </dgm:ptLst>
  <dgm:cxnLst>
    <dgm:cxn modelId="{D1B8FD2C-39F3-4B2D-9F44-AFA8B732DE42}" type="presOf" srcId="{B1F2C6E1-CEF0-4EB0-B895-BAA8FB7F56E2}" destId="{81C67D1C-2697-4F95-8186-D4F4DD8CEBA6}" srcOrd="0" destOrd="0" presId="urn:microsoft.com/office/officeart/2005/8/layout/default"/>
    <dgm:cxn modelId="{E18DE364-F181-4918-A864-4D423CB26234}" type="presOf" srcId="{FA020797-D97B-4AC2-BBF1-ACA9A254C5AF}" destId="{23FC8684-306F-478B-BBEC-B355C5A04485}" srcOrd="0" destOrd="0" presId="urn:microsoft.com/office/officeart/2005/8/layout/default"/>
    <dgm:cxn modelId="{E7E48153-575B-4348-AB45-0B3A4AF4A8D5}" srcId="{E4412C71-1947-45CB-A1D5-FD622F027D0C}" destId="{BC0800D7-44B3-4284-A2F8-DC8C994D3B30}" srcOrd="0" destOrd="0" parTransId="{E08F7D87-A008-4D89-9C50-6C6C84BDE910}" sibTransId="{8CD18AF6-2CEC-46E3-9E98-D7AA7AE25D3A}"/>
    <dgm:cxn modelId="{DDBF829B-0598-4D44-9ED4-461762C1875B}" srcId="{E4412C71-1947-45CB-A1D5-FD622F027D0C}" destId="{FA020797-D97B-4AC2-BBF1-ACA9A254C5AF}" srcOrd="1" destOrd="0" parTransId="{E74E9897-3F42-4962-96CC-7FAB541F2666}" sibTransId="{AE12DFB0-2519-4DA6-9C69-150DC89589C9}"/>
    <dgm:cxn modelId="{6C85E8A7-4E22-41B1-B8FF-5F58C2773218}" type="presOf" srcId="{BC0800D7-44B3-4284-A2F8-DC8C994D3B30}" destId="{E1AE9765-27D1-4D35-A62C-82A58380063E}" srcOrd="0" destOrd="0" presId="urn:microsoft.com/office/officeart/2005/8/layout/default"/>
    <dgm:cxn modelId="{20D4ADAA-78F8-4ABC-A076-2F4B21524529}" type="presOf" srcId="{E4412C71-1947-45CB-A1D5-FD622F027D0C}" destId="{67DBDBFF-B4B7-40A1-8FF7-6C4F227EA59A}" srcOrd="0" destOrd="0" presId="urn:microsoft.com/office/officeart/2005/8/layout/default"/>
    <dgm:cxn modelId="{A1EAA1BB-9397-4F38-BECD-4C82CB300084}" srcId="{E4412C71-1947-45CB-A1D5-FD622F027D0C}" destId="{C6E0749F-E017-40A8-BFFB-B30339B05CF3}" srcOrd="3" destOrd="0" parTransId="{0E461C58-528C-4C6D-A996-065E9A17D004}" sibTransId="{7C26F291-C672-4760-B9F2-5D868557EC2F}"/>
    <dgm:cxn modelId="{9E31D6BE-9DC5-4715-9A0D-C17F1FFF5FF9}" type="presOf" srcId="{C6E0749F-E017-40A8-BFFB-B30339B05CF3}" destId="{A6CE1AEF-69BC-4FC6-A6FA-E9B747548C58}" srcOrd="0" destOrd="0" presId="urn:microsoft.com/office/officeart/2005/8/layout/default"/>
    <dgm:cxn modelId="{6EF7C6EB-90C6-429F-BEC5-A0ED51F5822E}" srcId="{E4412C71-1947-45CB-A1D5-FD622F027D0C}" destId="{B1F2C6E1-CEF0-4EB0-B895-BAA8FB7F56E2}" srcOrd="2" destOrd="0" parTransId="{0E887411-8210-4A08-9BDA-9EDF5C2BB3CE}" sibTransId="{9FB0D812-7C99-47C3-8F2E-2A8E525D4DC1}"/>
    <dgm:cxn modelId="{145EB5AC-12A1-4927-BA11-49052ACBC2CE}" type="presParOf" srcId="{67DBDBFF-B4B7-40A1-8FF7-6C4F227EA59A}" destId="{E1AE9765-27D1-4D35-A62C-82A58380063E}" srcOrd="0" destOrd="0" presId="urn:microsoft.com/office/officeart/2005/8/layout/default"/>
    <dgm:cxn modelId="{72C22CB2-A2D7-4560-9E24-F84A1287B8C3}" type="presParOf" srcId="{67DBDBFF-B4B7-40A1-8FF7-6C4F227EA59A}" destId="{FC3DE39E-721A-4FA8-9BFD-CF771E18B19F}" srcOrd="1" destOrd="0" presId="urn:microsoft.com/office/officeart/2005/8/layout/default"/>
    <dgm:cxn modelId="{19B60EEB-2DE6-40BD-BB81-4B3CEE205B96}" type="presParOf" srcId="{67DBDBFF-B4B7-40A1-8FF7-6C4F227EA59A}" destId="{23FC8684-306F-478B-BBEC-B355C5A04485}" srcOrd="2" destOrd="0" presId="urn:microsoft.com/office/officeart/2005/8/layout/default"/>
    <dgm:cxn modelId="{6940B2F6-E82A-4F0D-9D41-A0B5E057FAEE}" type="presParOf" srcId="{67DBDBFF-B4B7-40A1-8FF7-6C4F227EA59A}" destId="{BA7BA92B-660F-4565-914E-7DB302EBF00D}" srcOrd="3" destOrd="0" presId="urn:microsoft.com/office/officeart/2005/8/layout/default"/>
    <dgm:cxn modelId="{EAD67702-83D5-4940-8FE4-77426D12B7F7}" type="presParOf" srcId="{67DBDBFF-B4B7-40A1-8FF7-6C4F227EA59A}" destId="{81C67D1C-2697-4F95-8186-D4F4DD8CEBA6}" srcOrd="4" destOrd="0" presId="urn:microsoft.com/office/officeart/2005/8/layout/default"/>
    <dgm:cxn modelId="{15DA7E7A-A10E-41EF-938F-88C887BD2E04}" type="presParOf" srcId="{67DBDBFF-B4B7-40A1-8FF7-6C4F227EA59A}" destId="{112F8B4A-145A-4F96-BB0A-D703AC9E9668}" srcOrd="5" destOrd="0" presId="urn:microsoft.com/office/officeart/2005/8/layout/default"/>
    <dgm:cxn modelId="{EF1E53C2-6E8F-4624-8523-C8EF13E026A8}" type="presParOf" srcId="{67DBDBFF-B4B7-40A1-8FF7-6C4F227EA59A}" destId="{A6CE1AEF-69BC-4FC6-A6FA-E9B747548C58}"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07F90-A797-43EF-8F6E-F7A5D3CFA964}">
      <dsp:nvSpPr>
        <dsp:cNvPr id="0" name=""/>
        <dsp:cNvSpPr/>
      </dsp:nvSpPr>
      <dsp:spPr>
        <a:xfrm>
          <a:off x="1703693" y="439694"/>
          <a:ext cx="1642775" cy="10957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3,051 Students Received Scholarships</a:t>
          </a:r>
        </a:p>
      </dsp:txBody>
      <dsp:txXfrm>
        <a:off x="1966537" y="439694"/>
        <a:ext cx="1379931" cy="1095731"/>
      </dsp:txXfrm>
    </dsp:sp>
    <dsp:sp modelId="{D0ADF0AB-DCAF-4315-97A0-CB48C24CD32E}">
      <dsp:nvSpPr>
        <dsp:cNvPr id="0" name=""/>
        <dsp:cNvSpPr/>
      </dsp:nvSpPr>
      <dsp:spPr>
        <a:xfrm>
          <a:off x="1703693" y="1535425"/>
          <a:ext cx="1642775" cy="10957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$13.3 Million awarded</a:t>
          </a:r>
        </a:p>
      </dsp:txBody>
      <dsp:txXfrm>
        <a:off x="1966537" y="1535425"/>
        <a:ext cx="1379931" cy="1095731"/>
      </dsp:txXfrm>
    </dsp:sp>
    <dsp:sp modelId="{0C72B51B-5421-40E1-AB86-E168A2313F71}">
      <dsp:nvSpPr>
        <dsp:cNvPr id="0" name=""/>
        <dsp:cNvSpPr/>
      </dsp:nvSpPr>
      <dsp:spPr>
        <a:xfrm>
          <a:off x="1703693" y="2631156"/>
          <a:ext cx="1642775" cy="10957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47 Participating Institutions</a:t>
          </a:r>
        </a:p>
      </dsp:txBody>
      <dsp:txXfrm>
        <a:off x="1966537" y="2631156"/>
        <a:ext cx="1379931" cy="1095731"/>
      </dsp:txXfrm>
    </dsp:sp>
    <dsp:sp modelId="{218D86E9-8EF9-46E7-962A-4DC3E42425FC}">
      <dsp:nvSpPr>
        <dsp:cNvPr id="0" name=""/>
        <dsp:cNvSpPr/>
      </dsp:nvSpPr>
      <dsp:spPr>
        <a:xfrm>
          <a:off x="827547" y="1620"/>
          <a:ext cx="1095183" cy="109518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2019</a:t>
          </a:r>
        </a:p>
      </dsp:txBody>
      <dsp:txXfrm>
        <a:off x="987933" y="162006"/>
        <a:ext cx="774411" cy="774411"/>
      </dsp:txXfrm>
    </dsp:sp>
    <dsp:sp modelId="{876FEAED-0218-44C1-B589-8B23C17511E2}">
      <dsp:nvSpPr>
        <dsp:cNvPr id="0" name=""/>
        <dsp:cNvSpPr/>
      </dsp:nvSpPr>
      <dsp:spPr>
        <a:xfrm>
          <a:off x="4441652" y="439694"/>
          <a:ext cx="1642775" cy="10957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8,000 Students Received Scholarships</a:t>
          </a:r>
        </a:p>
      </dsp:txBody>
      <dsp:txXfrm>
        <a:off x="4704496" y="439694"/>
        <a:ext cx="1379931" cy="1095731"/>
      </dsp:txXfrm>
    </dsp:sp>
    <dsp:sp modelId="{89B9D665-E13F-4BC9-9065-C161D0E81B17}">
      <dsp:nvSpPr>
        <dsp:cNvPr id="0" name=""/>
        <dsp:cNvSpPr/>
      </dsp:nvSpPr>
      <dsp:spPr>
        <a:xfrm>
          <a:off x="4441652" y="1535425"/>
          <a:ext cx="1642775" cy="10957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$30</a:t>
          </a:r>
          <a:r>
            <a:rPr lang="en-US" sz="1600" kern="1200" baseline="30000"/>
            <a:t>+ </a:t>
          </a:r>
          <a:r>
            <a:rPr lang="en-US" sz="1600" kern="1200"/>
            <a:t>Million awarded</a:t>
          </a:r>
        </a:p>
      </dsp:txBody>
      <dsp:txXfrm>
        <a:off x="4704496" y="1535425"/>
        <a:ext cx="1379931" cy="1095731"/>
      </dsp:txXfrm>
    </dsp:sp>
    <dsp:sp modelId="{2261A9F5-87F1-40E3-BABC-4C74442AD6D7}">
      <dsp:nvSpPr>
        <dsp:cNvPr id="0" name=""/>
        <dsp:cNvSpPr/>
      </dsp:nvSpPr>
      <dsp:spPr>
        <a:xfrm>
          <a:off x="4441652" y="2631156"/>
          <a:ext cx="1642775" cy="10957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73 Participating Institutions</a:t>
          </a:r>
        </a:p>
      </dsp:txBody>
      <dsp:txXfrm>
        <a:off x="4704496" y="2631156"/>
        <a:ext cx="1379931" cy="1095731"/>
      </dsp:txXfrm>
    </dsp:sp>
    <dsp:sp modelId="{89DBB22E-11DD-4ADB-86F7-0827143CFCE5}">
      <dsp:nvSpPr>
        <dsp:cNvPr id="0" name=""/>
        <dsp:cNvSpPr/>
      </dsp:nvSpPr>
      <dsp:spPr>
        <a:xfrm>
          <a:off x="3565505" y="1620"/>
          <a:ext cx="1095183" cy="109518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2026</a:t>
          </a:r>
        </a:p>
      </dsp:txBody>
      <dsp:txXfrm>
        <a:off x="3725891" y="162006"/>
        <a:ext cx="774411" cy="7744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AD340-2AB0-4F1D-8FEB-94310AA2AB87}">
      <dsp:nvSpPr>
        <dsp:cNvPr id="0" name=""/>
        <dsp:cNvSpPr/>
      </dsp:nvSpPr>
      <dsp:spPr>
        <a:xfrm>
          <a:off x="1165698" y="12261"/>
          <a:ext cx="4483419" cy="4483419"/>
        </a:xfrm>
        <a:prstGeom prst="ellipse">
          <a:avLst/>
        </a:prstGeom>
        <a:solidFill>
          <a:schemeClr val="accent1">
            <a:lumMod val="40000"/>
            <a:lumOff val="60000"/>
            <a:alpha val="50000"/>
          </a:schemeClr>
        </a:solidFill>
        <a:ln w="12700" cap="flat" cmpd="sng" algn="ctr">
          <a:solidFill>
            <a:schemeClr val="accent1">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IHE’s CIPs for Approved/Authorized Programs</a:t>
          </a:r>
        </a:p>
      </dsp:txBody>
      <dsp:txXfrm>
        <a:off x="1791761" y="540953"/>
        <a:ext cx="2585034" cy="3426036"/>
      </dsp:txXfrm>
    </dsp:sp>
    <dsp:sp modelId="{E10C3783-33B0-449C-9327-D18ABBA91DCC}">
      <dsp:nvSpPr>
        <dsp:cNvPr id="0" name=""/>
        <dsp:cNvSpPr/>
      </dsp:nvSpPr>
      <dsp:spPr>
        <a:xfrm>
          <a:off x="4497016" y="12261"/>
          <a:ext cx="4483419" cy="4483419"/>
        </a:xfrm>
        <a:prstGeom prst="ellipse">
          <a:avLst/>
        </a:prstGeom>
        <a:solidFill>
          <a:schemeClr val="accent4">
            <a:lumMod val="40000"/>
            <a:lumOff val="60000"/>
            <a:alpha val="50000"/>
          </a:schemeClr>
        </a:solidFill>
        <a:ln w="12700" cap="flat" cmpd="sng" algn="ctr">
          <a:solidFill>
            <a:schemeClr val="accent4">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a:t>FY27 COF CIP List</a:t>
          </a:r>
        </a:p>
      </dsp:txBody>
      <dsp:txXfrm>
        <a:off x="5769338" y="540953"/>
        <a:ext cx="2585034" cy="34260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31BEE-31CB-432B-AB4C-8BCF471DA3A8}">
      <dsp:nvSpPr>
        <dsp:cNvPr id="0" name=""/>
        <dsp:cNvSpPr/>
      </dsp:nvSpPr>
      <dsp:spPr>
        <a:xfrm>
          <a:off x="4042" y="1185714"/>
          <a:ext cx="1904523" cy="1904523"/>
        </a:xfrm>
        <a:prstGeom prst="roundRect">
          <a:avLst>
            <a:gd name="adj" fmla="val 10000"/>
          </a:avLst>
        </a:prstGeom>
        <a:blipFill>
          <a:blip xmlns:r="http://schemas.openxmlformats.org/officeDocument/2006/relationships" r:embed="rId1">
            <a:extLst>
              <a:ext uri="{837473B0-CC2E-450A-ABE3-18F120FF3D39}">
                <a1611:picAttrSrcUrl xmlns:a1611="http://schemas.microsoft.com/office/drawing/2016/11/main" r:id="rId2"/>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333762-DEEF-426A-A824-BF26B43FCD5A}">
      <dsp:nvSpPr>
        <dsp:cNvPr id="0" name=""/>
        <dsp:cNvSpPr/>
      </dsp:nvSpPr>
      <dsp:spPr>
        <a:xfrm>
          <a:off x="314081" y="2328428"/>
          <a:ext cx="1904523" cy="1904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Calibri" panose="020F0502020204030204" pitchFamily="34" charset="0"/>
              <a:ea typeface="MS PGothic"/>
              <a:cs typeface="Calibri" panose="020F0502020204030204" pitchFamily="34" charset="0"/>
            </a:rPr>
            <a:t>Executive Summary </a:t>
          </a:r>
          <a:endParaRPr lang="en-US" sz="1800" kern="1200"/>
        </a:p>
        <a:p>
          <a:pPr marL="114300" lvl="1" indent="-114300" algn="l" defTabSz="622300">
            <a:lnSpc>
              <a:spcPct val="90000"/>
            </a:lnSpc>
            <a:spcBef>
              <a:spcPct val="0"/>
            </a:spcBef>
            <a:spcAft>
              <a:spcPct val="15000"/>
            </a:spcAft>
            <a:buChar char="•"/>
          </a:pPr>
          <a:r>
            <a:rPr lang="en-US" sz="1400" kern="1200"/>
            <a:t>Used as the summary of your program during the public meeting</a:t>
          </a:r>
        </a:p>
      </dsp:txBody>
      <dsp:txXfrm>
        <a:off x="369863" y="2384210"/>
        <a:ext cx="1792959" cy="1792959"/>
      </dsp:txXfrm>
    </dsp:sp>
    <dsp:sp modelId="{DEA27F13-25B2-4CE5-8CF9-9182D5F70C4C}">
      <dsp:nvSpPr>
        <dsp:cNvPr id="0" name=""/>
        <dsp:cNvSpPr/>
      </dsp:nvSpPr>
      <dsp:spPr>
        <a:xfrm>
          <a:off x="2275419" y="1909161"/>
          <a:ext cx="366853" cy="4576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275419" y="2000687"/>
        <a:ext cx="256797" cy="274578"/>
      </dsp:txXfrm>
    </dsp:sp>
    <dsp:sp modelId="{7D7B8FB8-3F2F-4FCD-9E98-41B308DF675B}">
      <dsp:nvSpPr>
        <dsp:cNvPr id="0" name=""/>
        <dsp:cNvSpPr/>
      </dsp:nvSpPr>
      <dsp:spPr>
        <a:xfrm>
          <a:off x="2956718" y="1185714"/>
          <a:ext cx="1904523" cy="1904523"/>
        </a:xfrm>
        <a:prstGeom prst="roundRect">
          <a:avLst>
            <a:gd name="adj" fmla="val 10000"/>
          </a:avLst>
        </a:prstGeom>
        <a:blipFill>
          <a:blip xmlns:r="http://schemas.openxmlformats.org/officeDocument/2006/relationships" r:embed="rId3">
            <a:extLst>
              <a:ext uri="{837473B0-CC2E-450A-ABE3-18F120FF3D39}">
                <a1611:picAttrSrcUrl xmlns:a1611="http://schemas.microsoft.com/office/drawing/2016/11/main" r:i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73A131-31FB-4D16-A350-0253C3C01E0C}">
      <dsp:nvSpPr>
        <dsp:cNvPr id="0" name=""/>
        <dsp:cNvSpPr/>
      </dsp:nvSpPr>
      <dsp:spPr>
        <a:xfrm>
          <a:off x="3266757" y="2328428"/>
          <a:ext cx="1904523" cy="1904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FY27 Application Excel File</a:t>
          </a:r>
        </a:p>
        <a:p>
          <a:pPr marL="114300" lvl="1" indent="-114300" algn="l" defTabSz="622300">
            <a:lnSpc>
              <a:spcPct val="90000"/>
            </a:lnSpc>
            <a:spcBef>
              <a:spcPct val="0"/>
            </a:spcBef>
            <a:spcAft>
              <a:spcPct val="15000"/>
            </a:spcAft>
            <a:buChar char="•"/>
          </a:pPr>
          <a:r>
            <a:rPr lang="en-US" sz="1400" kern="1200"/>
            <a:t>Refer to the Instructions</a:t>
          </a:r>
        </a:p>
        <a:p>
          <a:pPr marL="114300" lvl="1" indent="-114300" algn="l" defTabSz="622300">
            <a:lnSpc>
              <a:spcPct val="90000"/>
            </a:lnSpc>
            <a:spcBef>
              <a:spcPct val="0"/>
            </a:spcBef>
            <a:spcAft>
              <a:spcPct val="15000"/>
            </a:spcAft>
            <a:buChar char="•"/>
          </a:pPr>
          <a:r>
            <a:rPr lang="en-US" sz="1400" kern="1200"/>
            <a:t>Do not modify the workbook</a:t>
          </a:r>
        </a:p>
      </dsp:txBody>
      <dsp:txXfrm>
        <a:off x="3322539" y="2384210"/>
        <a:ext cx="1792959" cy="1792959"/>
      </dsp:txXfrm>
    </dsp:sp>
    <dsp:sp modelId="{69EB6BCE-5299-489A-996C-A59E5887EE3F}">
      <dsp:nvSpPr>
        <dsp:cNvPr id="0" name=""/>
        <dsp:cNvSpPr/>
      </dsp:nvSpPr>
      <dsp:spPr>
        <a:xfrm>
          <a:off x="5228095" y="1909161"/>
          <a:ext cx="366853" cy="4576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228095" y="2000687"/>
        <a:ext cx="256797" cy="274578"/>
      </dsp:txXfrm>
    </dsp:sp>
    <dsp:sp modelId="{5AE7D8FC-58FD-48D4-94B4-F34816519777}">
      <dsp:nvSpPr>
        <dsp:cNvPr id="0" name=""/>
        <dsp:cNvSpPr/>
      </dsp:nvSpPr>
      <dsp:spPr>
        <a:xfrm>
          <a:off x="5909394" y="1185714"/>
          <a:ext cx="1904523" cy="1904523"/>
        </a:xfrm>
        <a:prstGeom prst="roundRect">
          <a:avLst>
            <a:gd name="adj" fmla="val 10000"/>
          </a:avLst>
        </a:prstGeom>
        <a:blipFill>
          <a:blip xmlns:r="http://schemas.openxmlformats.org/officeDocument/2006/relationships" r:embed="rId5">
            <a:extLst>
              <a:ext uri="{837473B0-CC2E-450A-ABE3-18F120FF3D39}">
                <a1611:picAttrSrcUrl xmlns:a1611="http://schemas.microsoft.com/office/drawing/2016/11/main" r:i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5A0064-A180-49E8-B158-579D9891F4CC}">
      <dsp:nvSpPr>
        <dsp:cNvPr id="0" name=""/>
        <dsp:cNvSpPr/>
      </dsp:nvSpPr>
      <dsp:spPr>
        <a:xfrm>
          <a:off x="6219433" y="2328428"/>
          <a:ext cx="1904523" cy="1904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Entire Proposal</a:t>
          </a:r>
        </a:p>
        <a:p>
          <a:pPr marL="114300" lvl="1" indent="-114300" algn="l" defTabSz="622300">
            <a:lnSpc>
              <a:spcPct val="90000"/>
            </a:lnSpc>
            <a:spcBef>
              <a:spcPct val="0"/>
            </a:spcBef>
            <a:spcAft>
              <a:spcPct val="15000"/>
            </a:spcAft>
            <a:buChar char="•"/>
          </a:pPr>
          <a:r>
            <a:rPr lang="en-US" sz="1400" kern="1200"/>
            <a:t>Include the Executive Summary and the Excel File</a:t>
          </a:r>
        </a:p>
        <a:p>
          <a:pPr marL="114300" lvl="1" indent="-114300" algn="l" defTabSz="622300">
            <a:lnSpc>
              <a:spcPct val="90000"/>
            </a:lnSpc>
            <a:spcBef>
              <a:spcPct val="0"/>
            </a:spcBef>
            <a:spcAft>
              <a:spcPct val="15000"/>
            </a:spcAft>
            <a:buChar char="•"/>
          </a:pPr>
          <a:r>
            <a:rPr lang="en-US" sz="1400" kern="1200"/>
            <a:t>Ensures we receive the entire proposal without error</a:t>
          </a:r>
        </a:p>
      </dsp:txBody>
      <dsp:txXfrm>
        <a:off x="6275215" y="2384210"/>
        <a:ext cx="1792959" cy="17929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E691A-6252-4DA9-9339-FD6FC56B7C46}">
      <dsp:nvSpPr>
        <dsp:cNvPr id="0" name=""/>
        <dsp:cNvSpPr/>
      </dsp:nvSpPr>
      <dsp:spPr>
        <a:xfrm>
          <a:off x="1682181" y="1191"/>
          <a:ext cx="2962647" cy="11850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310" tIns="33655" rIns="0" bIns="33655" numCol="1" spcCol="1270" anchor="ctr" anchorCtr="0">
          <a:noAutofit/>
        </a:bodyPr>
        <a:lstStyle/>
        <a:p>
          <a:pPr marL="0" lvl="0" indent="0" algn="ctr" defTabSz="2355850">
            <a:lnSpc>
              <a:spcPct val="90000"/>
            </a:lnSpc>
            <a:spcBef>
              <a:spcPct val="0"/>
            </a:spcBef>
            <a:spcAft>
              <a:spcPct val="35000"/>
            </a:spcAft>
            <a:buNone/>
          </a:pPr>
          <a:r>
            <a:rPr lang="en-US" sz="5300" kern="1200"/>
            <a:t>Good</a:t>
          </a:r>
        </a:p>
      </dsp:txBody>
      <dsp:txXfrm>
        <a:off x="2274710" y="1191"/>
        <a:ext cx="1777589" cy="1185058"/>
      </dsp:txXfrm>
    </dsp:sp>
    <dsp:sp modelId="{1FF36D91-8123-4C15-B66C-D92713905D23}">
      <dsp:nvSpPr>
        <dsp:cNvPr id="0" name=""/>
        <dsp:cNvSpPr/>
      </dsp:nvSpPr>
      <dsp:spPr>
        <a:xfrm>
          <a:off x="4259684" y="101921"/>
          <a:ext cx="2458997" cy="983598"/>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a:t>Statements Without Support</a:t>
          </a:r>
        </a:p>
      </dsp:txBody>
      <dsp:txXfrm>
        <a:off x="4751483" y="101921"/>
        <a:ext cx="1475399" cy="983598"/>
      </dsp:txXfrm>
    </dsp:sp>
    <dsp:sp modelId="{6069E9AD-7305-4737-AEEB-78C15DA850B1}">
      <dsp:nvSpPr>
        <dsp:cNvPr id="0" name=""/>
        <dsp:cNvSpPr/>
      </dsp:nvSpPr>
      <dsp:spPr>
        <a:xfrm>
          <a:off x="6374421" y="101921"/>
          <a:ext cx="2458997" cy="983598"/>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a:t>“We do this.” </a:t>
          </a:r>
        </a:p>
      </dsp:txBody>
      <dsp:txXfrm>
        <a:off x="6866220" y="101921"/>
        <a:ext cx="1475399" cy="983598"/>
      </dsp:txXfrm>
    </dsp:sp>
    <dsp:sp modelId="{5C811287-CCCA-46F5-B5A6-694AE7510013}">
      <dsp:nvSpPr>
        <dsp:cNvPr id="0" name=""/>
        <dsp:cNvSpPr/>
      </dsp:nvSpPr>
      <dsp:spPr>
        <a:xfrm>
          <a:off x="1682181" y="1352158"/>
          <a:ext cx="2962647" cy="11850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310" tIns="33655" rIns="0" bIns="33655" numCol="1" spcCol="1270" anchor="ctr" anchorCtr="0">
          <a:noAutofit/>
        </a:bodyPr>
        <a:lstStyle/>
        <a:p>
          <a:pPr marL="0" lvl="0" indent="0" algn="ctr" defTabSz="2355850">
            <a:lnSpc>
              <a:spcPct val="90000"/>
            </a:lnSpc>
            <a:spcBef>
              <a:spcPct val="0"/>
            </a:spcBef>
            <a:spcAft>
              <a:spcPct val="35000"/>
            </a:spcAft>
            <a:buNone/>
          </a:pPr>
          <a:r>
            <a:rPr lang="en-US" sz="5300" kern="1200"/>
            <a:t>Better</a:t>
          </a:r>
        </a:p>
      </dsp:txBody>
      <dsp:txXfrm>
        <a:off x="2274710" y="1352158"/>
        <a:ext cx="1777589" cy="1185058"/>
      </dsp:txXfrm>
    </dsp:sp>
    <dsp:sp modelId="{52FF8728-2069-48A1-921D-E9CC33CB0641}">
      <dsp:nvSpPr>
        <dsp:cNvPr id="0" name=""/>
        <dsp:cNvSpPr/>
      </dsp:nvSpPr>
      <dsp:spPr>
        <a:xfrm>
          <a:off x="4259684" y="1452888"/>
          <a:ext cx="2458997" cy="983598"/>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a:t>Descriptive Statements</a:t>
          </a:r>
        </a:p>
      </dsp:txBody>
      <dsp:txXfrm>
        <a:off x="4751483" y="1452888"/>
        <a:ext cx="1475399" cy="983598"/>
      </dsp:txXfrm>
    </dsp:sp>
    <dsp:sp modelId="{CB5B34BD-02A7-49EE-B93E-F8E4AF277D94}">
      <dsp:nvSpPr>
        <dsp:cNvPr id="0" name=""/>
        <dsp:cNvSpPr/>
      </dsp:nvSpPr>
      <dsp:spPr>
        <a:xfrm>
          <a:off x="6374421" y="1452888"/>
          <a:ext cx="2458997" cy="983598"/>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a:t>Describes what will be done and how</a:t>
          </a:r>
        </a:p>
      </dsp:txBody>
      <dsp:txXfrm>
        <a:off x="6866220" y="1452888"/>
        <a:ext cx="1475399" cy="983598"/>
      </dsp:txXfrm>
    </dsp:sp>
    <dsp:sp modelId="{30AB2C61-EAA1-4183-8AB5-56AC5DD609C4}">
      <dsp:nvSpPr>
        <dsp:cNvPr id="0" name=""/>
        <dsp:cNvSpPr/>
      </dsp:nvSpPr>
      <dsp:spPr>
        <a:xfrm>
          <a:off x="1682181" y="2703125"/>
          <a:ext cx="2962647" cy="1185058"/>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7310" tIns="33655" rIns="0" bIns="33655" numCol="1" spcCol="1270" anchor="ctr" anchorCtr="0">
          <a:noAutofit/>
        </a:bodyPr>
        <a:lstStyle/>
        <a:p>
          <a:pPr marL="0" lvl="0" indent="0" algn="ctr" defTabSz="2355850">
            <a:lnSpc>
              <a:spcPct val="90000"/>
            </a:lnSpc>
            <a:spcBef>
              <a:spcPct val="0"/>
            </a:spcBef>
            <a:spcAft>
              <a:spcPct val="35000"/>
            </a:spcAft>
            <a:buNone/>
          </a:pPr>
          <a:r>
            <a:rPr lang="en-US" sz="5300" kern="1200"/>
            <a:t>Best</a:t>
          </a:r>
        </a:p>
      </dsp:txBody>
      <dsp:txXfrm>
        <a:off x="2274710" y="2703125"/>
        <a:ext cx="1777589" cy="1185058"/>
      </dsp:txXfrm>
    </dsp:sp>
    <dsp:sp modelId="{EB3665FE-EB86-4AFA-954E-2FF1CFE1C978}">
      <dsp:nvSpPr>
        <dsp:cNvPr id="0" name=""/>
        <dsp:cNvSpPr/>
      </dsp:nvSpPr>
      <dsp:spPr>
        <a:xfrm>
          <a:off x="4259684" y="2803855"/>
          <a:ext cx="2458997" cy="983598"/>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a:t>Proves the Institution Can Accomplish the Goals of the Program</a:t>
          </a:r>
        </a:p>
      </dsp:txBody>
      <dsp:txXfrm>
        <a:off x="4751483" y="2803855"/>
        <a:ext cx="1475399" cy="983598"/>
      </dsp:txXfrm>
    </dsp:sp>
    <dsp:sp modelId="{2E6A50C2-52D6-4F0F-A9F9-5ED248157409}">
      <dsp:nvSpPr>
        <dsp:cNvPr id="0" name=""/>
        <dsp:cNvSpPr/>
      </dsp:nvSpPr>
      <dsp:spPr>
        <a:xfrm>
          <a:off x="6374421" y="2803855"/>
          <a:ext cx="2458997" cy="983598"/>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en-US" sz="1600" kern="1200"/>
            <a:t>Provides data, examples, or other evidence of success with similar activities </a:t>
          </a:r>
        </a:p>
      </dsp:txBody>
      <dsp:txXfrm>
        <a:off x="6866220" y="2803855"/>
        <a:ext cx="1475399" cy="9835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E9765-27D1-4D35-A62C-82A58380063E}">
      <dsp:nvSpPr>
        <dsp:cNvPr id="0" name=""/>
        <dsp:cNvSpPr/>
      </dsp:nvSpPr>
      <dsp:spPr>
        <a:xfrm>
          <a:off x="476488" y="2279"/>
          <a:ext cx="2988319" cy="17929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Emily Turner, </a:t>
          </a:r>
          <a:r>
            <a:rPr lang="en-US" sz="1700" kern="1200">
              <a:solidFill>
                <a:schemeClr val="bg1"/>
              </a:solidFill>
            </a:rPr>
            <a:t>Director</a:t>
          </a:r>
        </a:p>
        <a:p>
          <a:pPr marL="0" lvl="0" indent="0" algn="ctr" defTabSz="755650">
            <a:lnSpc>
              <a:spcPct val="90000"/>
            </a:lnSpc>
            <a:spcBef>
              <a:spcPct val="0"/>
            </a:spcBef>
            <a:spcAft>
              <a:spcPct val="35000"/>
            </a:spcAft>
            <a:buNone/>
          </a:pPr>
          <a:r>
            <a:rPr lang="en-US" sz="1700" kern="120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eturner@highered.ohio.gov</a:t>
          </a:r>
          <a:endParaRPr lang="en-US" sz="1700" kern="1200">
            <a:solidFill>
              <a:schemeClr val="bg1"/>
            </a:solidFill>
          </a:endParaRPr>
        </a:p>
        <a:p>
          <a:pPr marL="0" lvl="0" indent="0" algn="ctr" defTabSz="755650">
            <a:lnSpc>
              <a:spcPct val="90000"/>
            </a:lnSpc>
            <a:spcBef>
              <a:spcPct val="0"/>
            </a:spcBef>
            <a:spcAft>
              <a:spcPct val="35000"/>
            </a:spcAft>
            <a:buNone/>
          </a:pPr>
          <a:r>
            <a:rPr lang="en-US" sz="1700" kern="1200"/>
            <a:t>(614) 728-3090</a:t>
          </a:r>
        </a:p>
      </dsp:txBody>
      <dsp:txXfrm>
        <a:off x="476488" y="2279"/>
        <a:ext cx="2988319" cy="1792991"/>
      </dsp:txXfrm>
    </dsp:sp>
    <dsp:sp modelId="{23FC8684-306F-478B-BBEC-B355C5A04485}">
      <dsp:nvSpPr>
        <dsp:cNvPr id="0" name=""/>
        <dsp:cNvSpPr/>
      </dsp:nvSpPr>
      <dsp:spPr>
        <a:xfrm>
          <a:off x="3763640" y="2279"/>
          <a:ext cx="2988319" cy="17929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Karissa Esala, Sr. Program Manager</a:t>
          </a:r>
        </a:p>
        <a:p>
          <a:pPr marL="0" lvl="0" indent="0" algn="ctr" defTabSz="755650">
            <a:lnSpc>
              <a:spcPct val="90000"/>
            </a:lnSpc>
            <a:spcBef>
              <a:spcPct val="0"/>
            </a:spcBef>
            <a:spcAft>
              <a:spcPct val="35000"/>
            </a:spcAft>
            <a:buNone/>
          </a:pPr>
          <a:r>
            <a:rPr lang="en-US" sz="1700" kern="120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kesala@highered.ohio.gov</a:t>
          </a:r>
          <a:endParaRPr lang="en-US" sz="1700" kern="1200">
            <a:solidFill>
              <a:schemeClr val="bg1"/>
            </a:solidFill>
          </a:endParaRPr>
        </a:p>
        <a:p>
          <a:pPr marL="0" lvl="0" indent="0" algn="ctr" defTabSz="755650">
            <a:lnSpc>
              <a:spcPct val="90000"/>
            </a:lnSpc>
            <a:spcBef>
              <a:spcPct val="0"/>
            </a:spcBef>
            <a:spcAft>
              <a:spcPct val="35000"/>
            </a:spcAft>
            <a:buNone/>
          </a:pPr>
          <a:r>
            <a:rPr lang="en-US" sz="1700" kern="1200"/>
            <a:t>(614) 728-0098</a:t>
          </a:r>
        </a:p>
      </dsp:txBody>
      <dsp:txXfrm>
        <a:off x="3763640" y="2279"/>
        <a:ext cx="2988319" cy="1792991"/>
      </dsp:txXfrm>
    </dsp:sp>
    <dsp:sp modelId="{81C67D1C-2697-4F95-8186-D4F4DD8CEBA6}">
      <dsp:nvSpPr>
        <dsp:cNvPr id="0" name=""/>
        <dsp:cNvSpPr/>
      </dsp:nvSpPr>
      <dsp:spPr>
        <a:xfrm>
          <a:off x="7050791" y="2279"/>
          <a:ext cx="2988319" cy="17929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Jack Capicchioni, Program Manager</a:t>
          </a:r>
        </a:p>
        <a:p>
          <a:pPr marL="0" lvl="0" indent="0" algn="ctr" defTabSz="755650">
            <a:lnSpc>
              <a:spcPct val="90000"/>
            </a:lnSpc>
            <a:spcBef>
              <a:spcPct val="0"/>
            </a:spcBef>
            <a:spcAft>
              <a:spcPct val="35000"/>
            </a:spcAft>
            <a:buNone/>
          </a:pPr>
          <a:r>
            <a:rPr lang="en-US" sz="1700" kern="120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Jcapicchioni@highered.ohio.gov</a:t>
          </a:r>
          <a:r>
            <a:rPr lang="en-US" sz="1700" kern="1200">
              <a:solidFill>
                <a:schemeClr val="bg1"/>
              </a:solidFill>
            </a:rPr>
            <a:t> (614) </a:t>
          </a:r>
          <a:r>
            <a:rPr lang="en-US" sz="1700" kern="1200"/>
            <a:t>466-1152</a:t>
          </a:r>
        </a:p>
      </dsp:txBody>
      <dsp:txXfrm>
        <a:off x="7050791" y="2279"/>
        <a:ext cx="2988319" cy="1792991"/>
      </dsp:txXfrm>
    </dsp:sp>
    <dsp:sp modelId="{A6CE1AEF-69BC-4FC6-A6FA-E9B747548C58}">
      <dsp:nvSpPr>
        <dsp:cNvPr id="0" name=""/>
        <dsp:cNvSpPr/>
      </dsp:nvSpPr>
      <dsp:spPr>
        <a:xfrm>
          <a:off x="3763640" y="2094103"/>
          <a:ext cx="2988319" cy="17929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Choose Ohio First Inbox </a:t>
          </a:r>
          <a:r>
            <a:rPr lang="en-US" sz="1700" kern="120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cof@highered.ohio.gov</a:t>
          </a:r>
          <a:endParaRPr lang="en-US" sz="1700" kern="1200">
            <a:solidFill>
              <a:schemeClr val="bg1"/>
            </a:solidFill>
          </a:endParaRPr>
        </a:p>
      </dsp:txBody>
      <dsp:txXfrm>
        <a:off x="3763640" y="2094103"/>
        <a:ext cx="2988319" cy="1792991"/>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F104A74-BA5B-9D58-9713-663C0730CBD7}"/>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5A2ECC4-CD2B-3581-1053-1B61717A5B36}"/>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48B6E18-E963-409A-A6FD-8C2040EC7F06}" type="datetimeFigureOut">
              <a:rPr lang="en-US" smtClean="0"/>
              <a:t>9/14/2026</a:t>
            </a:fld>
            <a:endParaRPr lang="en-US"/>
          </a:p>
        </p:txBody>
      </p:sp>
      <p:sp>
        <p:nvSpPr>
          <p:cNvPr id="4" name="Footer Placeholder 3">
            <a:extLst>
              <a:ext uri="{FF2B5EF4-FFF2-40B4-BE49-F238E27FC236}">
                <a16:creationId xmlns:a16="http://schemas.microsoft.com/office/drawing/2014/main" id="{A880B955-D2FA-D77D-02E7-78DF1DAF88E6}"/>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27B183A-28CB-3CFE-8D51-AA78D1750189}"/>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F076672-EEAC-4F2A-9E23-8E8E58ED7664}" type="slidenum">
              <a:rPr lang="en-US" smtClean="0"/>
              <a:t>‹#›</a:t>
            </a:fld>
            <a:endParaRPr lang="en-US"/>
          </a:p>
        </p:txBody>
      </p:sp>
    </p:spTree>
    <p:extLst>
      <p:ext uri="{BB962C8B-B14F-4D97-AF65-F5344CB8AC3E}">
        <p14:creationId xmlns:p14="http://schemas.microsoft.com/office/powerpoint/2010/main" val="3260479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99D4E1-2C09-D9C0-72C6-F590616EF1BD}"/>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ea typeface="ヒラギノ角ゴ ProN W3" charset="0"/>
                <a:cs typeface="ヒラギノ角ゴ ProN W3" charset="0"/>
              </a:defRPr>
            </a:lvl1pPr>
          </a:lstStyle>
          <a:p>
            <a:pPr>
              <a:defRPr/>
            </a:pPr>
            <a:endParaRPr lang="en-US"/>
          </a:p>
        </p:txBody>
      </p:sp>
      <p:sp>
        <p:nvSpPr>
          <p:cNvPr id="3" name="Date Placeholder 2">
            <a:extLst>
              <a:ext uri="{FF2B5EF4-FFF2-40B4-BE49-F238E27FC236}">
                <a16:creationId xmlns:a16="http://schemas.microsoft.com/office/drawing/2014/main" id="{A71C0277-3A89-0C50-EC9C-8FD8E68B0961}"/>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A1FFD501-12B9-4688-A6BA-7AEDE43698BD}" type="datetimeFigureOut">
              <a:rPr lang="en-US"/>
              <a:pPr>
                <a:defRPr/>
              </a:pPr>
              <a:t>9/14/2026</a:t>
            </a:fld>
            <a:endParaRPr lang="en-US"/>
          </a:p>
        </p:txBody>
      </p:sp>
      <p:sp>
        <p:nvSpPr>
          <p:cNvPr id="4" name="Slide Image Placeholder 3">
            <a:extLst>
              <a:ext uri="{FF2B5EF4-FFF2-40B4-BE49-F238E27FC236}">
                <a16:creationId xmlns:a16="http://schemas.microsoft.com/office/drawing/2014/main" id="{856E462A-A70A-7479-69BB-E68567AED74D}"/>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C7D3ED48-FEB0-46CA-6051-C722DEBBC000}"/>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55D97E1-7929-C8A5-6E6F-0E4DAEF6240C}"/>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ea typeface="ヒラギノ角ゴ ProN W3" charset="0"/>
                <a:cs typeface="ヒラギノ角ゴ ProN W3" charset="0"/>
              </a:defRPr>
            </a:lvl1pPr>
          </a:lstStyle>
          <a:p>
            <a:pPr>
              <a:defRPr/>
            </a:pPr>
            <a:endParaRPr lang="en-US"/>
          </a:p>
        </p:txBody>
      </p:sp>
      <p:sp>
        <p:nvSpPr>
          <p:cNvPr id="7" name="Slide Number Placeholder 6">
            <a:extLst>
              <a:ext uri="{FF2B5EF4-FFF2-40B4-BE49-F238E27FC236}">
                <a16:creationId xmlns:a16="http://schemas.microsoft.com/office/drawing/2014/main" id="{61E1BB70-0F83-CE39-8520-5ECBEB3D7D8B}"/>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7067C2F9-3589-43FB-8B3D-C2B52C04225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S PGothic" pitchFamily="34" charset="-128"/>
                <a:cs typeface="+mn-cs"/>
              </a:rPr>
              <a:t>Make sure the webinar is being recorded.  </a:t>
            </a:r>
          </a:p>
          <a:p>
            <a:endParaRPr lang="en-US" dirty="0"/>
          </a:p>
          <a:p>
            <a:r>
              <a:rPr lang="en-US" sz="1200" kern="1200" dirty="0">
                <a:solidFill>
                  <a:schemeClr val="tx1"/>
                </a:solidFill>
                <a:effectLst/>
                <a:latin typeface="+mn-lt"/>
                <a:ea typeface="MS PGothic" pitchFamily="34" charset="-128"/>
                <a:cs typeface="+mn-cs"/>
              </a:rPr>
              <a:t>Welcome everyone! My name is Emily Turner, I am the Director of the COF program. I would like to introduce Dr. Cheri Rice, Vice Chancellor for Workforce Alignment for some welcoming remarks. </a:t>
            </a:r>
          </a:p>
          <a:p>
            <a:endParaRPr lang="en-US" sz="1200" kern="1200" dirty="0">
              <a:solidFill>
                <a:schemeClr val="tx1"/>
              </a:solidFill>
              <a:effectLst/>
              <a:latin typeface="+mn-lt"/>
              <a:ea typeface="MS PGothic" pitchFamily="34" charset="-128"/>
              <a:cs typeface="+mn-cs"/>
            </a:endParaRPr>
          </a:p>
          <a:p>
            <a:endParaRPr lang="en-US" sz="1200" kern="1200" dirty="0">
              <a:solidFill>
                <a:schemeClr val="tx1"/>
              </a:solidFill>
              <a:effectLst/>
              <a:latin typeface="+mn-lt"/>
              <a:ea typeface="MS PGothic" pitchFamily="34" charset="-128"/>
              <a:cs typeface="+mn-cs"/>
            </a:endParaRPr>
          </a:p>
          <a:p>
            <a:r>
              <a:rPr lang="en-US" sz="1200" kern="1200" dirty="0">
                <a:solidFill>
                  <a:schemeClr val="tx1"/>
                </a:solidFill>
                <a:effectLst/>
                <a:latin typeface="+mn-lt"/>
                <a:ea typeface="MS PGothic" pitchFamily="34" charset="-128"/>
                <a:cs typeface="+mn-cs"/>
              </a:rPr>
              <a:t>Thank you Cheri, Joining me today is Karissa Esala, Sr. Program Manager for COF. On behalf of Chancellor Duffey, we want to thank you for your interest in the Choose Ohio First program and for attending this webinar about the latest funding round.</a:t>
            </a:r>
            <a:endParaRPr lang="en-US" dirty="0"/>
          </a:p>
        </p:txBody>
      </p:sp>
      <p:sp>
        <p:nvSpPr>
          <p:cNvPr id="4" name="Slide Number Placeholder 3"/>
          <p:cNvSpPr>
            <a:spLocks noGrp="1"/>
          </p:cNvSpPr>
          <p:nvPr>
            <p:ph type="sldNum" sz="quarter" idx="5"/>
          </p:nvPr>
        </p:nvSpPr>
        <p:spPr/>
        <p:txBody>
          <a:bodyPr/>
          <a:lstStyle/>
          <a:p>
            <a:pPr>
              <a:defRPr/>
            </a:pPr>
            <a:fld id="{FF2F72BF-CBF2-43ED-9AEE-61FA2723AB2A}" type="slidenum">
              <a:rPr lang="en-US" altLang="en-US" smtClean="0"/>
              <a:pPr>
                <a:defRPr/>
              </a:pPr>
              <a:t>1</a:t>
            </a:fld>
            <a:endParaRPr lang="en-US" altLang="en-US"/>
          </a:p>
        </p:txBody>
      </p:sp>
    </p:spTree>
    <p:extLst>
      <p:ext uri="{BB962C8B-B14F-4D97-AF65-F5344CB8AC3E}">
        <p14:creationId xmlns:p14="http://schemas.microsoft.com/office/powerpoint/2010/main" val="2859101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b="0" u="none" kern="1200">
                <a:solidFill>
                  <a:schemeClr val="tx1"/>
                </a:solidFill>
                <a:effectLst/>
                <a:latin typeface="+mn-lt"/>
                <a:ea typeface="MS PGothic" pitchFamily="34" charset="-128"/>
                <a:cs typeface="+mn-cs"/>
              </a:rPr>
              <a:t>Today, we</a:t>
            </a:r>
            <a:r>
              <a:rPr lang="en-US" sz="1200" u="none" kern="1200">
                <a:solidFill>
                  <a:schemeClr val="tx1"/>
                </a:solidFill>
                <a:effectLst/>
                <a:latin typeface="+mn-lt"/>
                <a:ea typeface="MS PGothic" pitchFamily="34" charset="-128"/>
                <a:cs typeface="+mn-cs"/>
              </a:rPr>
              <a:t> are going to provide an overview of the COF program and key concepts of the RFP and collect your questions along the way. </a:t>
            </a:r>
          </a:p>
          <a:p>
            <a:endParaRPr lang="en-US" sz="1200" u="none" kern="1200">
              <a:solidFill>
                <a:schemeClr val="tx1"/>
              </a:solidFill>
              <a:effectLst/>
              <a:latin typeface="+mn-lt"/>
              <a:ea typeface="MS PGothic" pitchFamily="34" charset="-128"/>
              <a:cs typeface="+mn-cs"/>
            </a:endParaRPr>
          </a:p>
          <a:p>
            <a:r>
              <a:rPr lang="en-US" sz="1200" u="none" kern="1200">
                <a:solidFill>
                  <a:schemeClr val="tx1"/>
                </a:solidFill>
                <a:effectLst/>
                <a:latin typeface="+mn-lt"/>
                <a:ea typeface="MS PGothic" pitchFamily="34" charset="-128"/>
                <a:cs typeface="+mn-cs"/>
              </a:rPr>
              <a:t>We are not going to review the RFP in detail and encourage you to read it thoroughly on your own.</a:t>
            </a:r>
          </a:p>
          <a:p>
            <a:endParaRPr lang="en-US" sz="1200" u="none" kern="1200">
              <a:solidFill>
                <a:schemeClr val="tx1"/>
              </a:solidFill>
              <a:effectLst/>
              <a:latin typeface="+mn-lt"/>
              <a:ea typeface="MS PGothic" pitchFamily="34" charset="-128"/>
              <a:cs typeface="+mn-cs"/>
            </a:endParaRPr>
          </a:p>
          <a:p>
            <a:r>
              <a:rPr lang="en-US" sz="1200" u="none" kern="1200">
                <a:solidFill>
                  <a:schemeClr val="tx1"/>
                </a:solidFill>
                <a:effectLst/>
                <a:latin typeface="+mn-lt"/>
                <a:ea typeface="MS PGothic" pitchFamily="34" charset="-128"/>
                <a:cs typeface="+mn-cs"/>
              </a:rPr>
              <a:t>The FY27 RFP is similar to the </a:t>
            </a:r>
            <a:r>
              <a:rPr lang="en-US" sz="1200" kern="1200">
                <a:solidFill>
                  <a:schemeClr val="tx1"/>
                </a:solidFill>
                <a:effectLst/>
                <a:latin typeface="+mn-lt"/>
                <a:ea typeface="MS PGothic" pitchFamily="34" charset="-128"/>
                <a:cs typeface="+mn-cs"/>
              </a:rPr>
              <a:t>FY26 RFP and is quite different from the FY25 RFP and those before it. </a:t>
            </a:r>
          </a:p>
          <a:p>
            <a:r>
              <a:rPr lang="en-US" sz="1200" kern="1200">
                <a:solidFill>
                  <a:schemeClr val="tx1"/>
                </a:solidFill>
                <a:effectLst/>
                <a:latin typeface="+mn-lt"/>
                <a:ea typeface="MS PGothic" pitchFamily="34" charset="-128"/>
                <a:cs typeface="+mn-cs"/>
              </a:rPr>
              <a:t> </a:t>
            </a:r>
          </a:p>
          <a:p>
            <a:pPr lvl="0"/>
            <a:r>
              <a:rPr lang="en-US" sz="1200" kern="1200">
                <a:solidFill>
                  <a:schemeClr val="tx1"/>
                </a:solidFill>
                <a:effectLst/>
                <a:latin typeface="+mn-lt"/>
                <a:ea typeface="MS PGothic" pitchFamily="34" charset="-128"/>
                <a:cs typeface="+mn-cs"/>
              </a:rPr>
              <a:t>We invite you to ask questions through the chat. We will collect those questions and include them and the answers in the FAQ document. </a:t>
            </a:r>
          </a:p>
          <a:p>
            <a:pPr lvl="0"/>
            <a:endParaRPr lang="en-US" sz="1200" kern="1200">
              <a:solidFill>
                <a:schemeClr val="tx1"/>
              </a:solidFill>
              <a:effectLst/>
              <a:latin typeface="+mn-lt"/>
              <a:ea typeface="MS PGothic" pitchFamily="34" charset="-128"/>
              <a:cs typeface="+mn-cs"/>
            </a:endParaRPr>
          </a:p>
          <a:p>
            <a:pPr lvl="0"/>
            <a:r>
              <a:rPr lang="en-US" sz="1200" kern="1200">
                <a:solidFill>
                  <a:schemeClr val="tx1"/>
                </a:solidFill>
                <a:effectLst/>
                <a:latin typeface="+mn-lt"/>
                <a:ea typeface="MS PGothic" pitchFamily="34" charset="-128"/>
                <a:cs typeface="+mn-cs"/>
              </a:rPr>
              <a:t>One question we will answer right now is, yes, this webinar is being recorded. A link to the recording will be posted with the RFP materials. Check the FAQ frequently because we will post new Q&amp;A as they are available. We will also post this slide deck with the RFP materials. </a:t>
            </a:r>
          </a:p>
          <a:p>
            <a:endParaRPr lang="en-US" b="0"/>
          </a:p>
        </p:txBody>
      </p:sp>
      <p:sp>
        <p:nvSpPr>
          <p:cNvPr id="4" name="Slide Number Placeholder 3"/>
          <p:cNvSpPr>
            <a:spLocks noGrp="1"/>
          </p:cNvSpPr>
          <p:nvPr>
            <p:ph type="sldNum" sz="quarter" idx="5"/>
          </p:nvPr>
        </p:nvSpPr>
        <p:spPr/>
        <p:txBody>
          <a:bodyPr/>
          <a:lstStyle/>
          <a:p>
            <a:pPr>
              <a:defRPr/>
            </a:pPr>
            <a:fld id="{FF2F72BF-CBF2-43ED-9AEE-61FA2723AB2A}" type="slidenum">
              <a:rPr lang="en-US" altLang="en-US" smtClean="0"/>
              <a:pPr>
                <a:defRPr/>
              </a:pPr>
              <a:t>2</a:t>
            </a:fld>
            <a:endParaRPr lang="en-US" altLang="en-US"/>
          </a:p>
        </p:txBody>
      </p:sp>
    </p:spTree>
    <p:extLst>
      <p:ext uri="{BB962C8B-B14F-4D97-AF65-F5344CB8AC3E}">
        <p14:creationId xmlns:p14="http://schemas.microsoft.com/office/powerpoint/2010/main" val="424506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S PGothic" pitchFamily="34" charset="-128"/>
                <a:cs typeface="+mn-cs"/>
              </a:rPr>
              <a:t>COF is a signature program for the state of Ohio. The program was created in 2008 and has been operating continuously since then. Under this administration, Ohio has committed more than $283 million for scholarships through AY2031 and the number of students benefitting from the program has more than doubled. Last year, more than $30 million was awarded by the participating institution for COF scholarships. </a:t>
            </a:r>
          </a:p>
          <a:p>
            <a:r>
              <a:rPr lang="en-US" sz="1200" kern="1200">
                <a:solidFill>
                  <a:schemeClr val="tx1"/>
                </a:solidFill>
                <a:effectLst/>
                <a:latin typeface="+mn-lt"/>
                <a:ea typeface="MS PGothic" pitchFamily="34" charset="-128"/>
                <a:cs typeface="+mn-cs"/>
              </a:rPr>
              <a:t> </a:t>
            </a:r>
          </a:p>
          <a:p>
            <a:r>
              <a:rPr lang="en-US" sz="1200" kern="1200">
                <a:solidFill>
                  <a:schemeClr val="tx1"/>
                </a:solidFill>
                <a:effectLst/>
                <a:latin typeface="+mn-lt"/>
                <a:ea typeface="MS PGothic" pitchFamily="34" charset="-128"/>
                <a:cs typeface="+mn-cs"/>
              </a:rPr>
              <a:t>This type of impact could not be accomplished without the participating institutions, and we are excited to continue working with you though this next award from the COF program. </a:t>
            </a:r>
          </a:p>
          <a:p>
            <a:r>
              <a:rPr lang="en-US" sz="1200" kern="1200">
                <a:solidFill>
                  <a:schemeClr val="tx1"/>
                </a:solidFill>
                <a:effectLst/>
                <a:latin typeface="+mn-lt"/>
                <a:ea typeface="MS PGothic" pitchFamily="34" charset="-128"/>
                <a:cs typeface="+mn-cs"/>
              </a:rPr>
              <a:t> </a:t>
            </a:r>
          </a:p>
          <a:p>
            <a:endParaRPr lang="en-US"/>
          </a:p>
        </p:txBody>
      </p:sp>
      <p:sp>
        <p:nvSpPr>
          <p:cNvPr id="4" name="Slide Number Placeholder 3"/>
          <p:cNvSpPr>
            <a:spLocks noGrp="1"/>
          </p:cNvSpPr>
          <p:nvPr>
            <p:ph type="sldNum" sz="quarter" idx="5"/>
          </p:nvPr>
        </p:nvSpPr>
        <p:spPr/>
        <p:txBody>
          <a:bodyPr/>
          <a:lstStyle/>
          <a:p>
            <a:pPr>
              <a:defRPr/>
            </a:pPr>
            <a:fld id="{7067C2F9-3589-43FB-8B3D-C2B52C042257}" type="slidenum">
              <a:rPr lang="en-US" altLang="en-US" smtClean="0"/>
              <a:pPr>
                <a:defRPr/>
              </a:pPr>
              <a:t>3</a:t>
            </a:fld>
            <a:endParaRPr lang="en-US" altLang="en-US"/>
          </a:p>
        </p:txBody>
      </p:sp>
    </p:spTree>
    <p:extLst>
      <p:ext uri="{BB962C8B-B14F-4D97-AF65-F5344CB8AC3E}">
        <p14:creationId xmlns:p14="http://schemas.microsoft.com/office/powerpoint/2010/main" val="2889485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S PGothic" pitchFamily="34" charset="-128"/>
                <a:cs typeface="+mn-cs"/>
              </a:rPr>
              <a:t>The COF program is an important part of Ohio’s workforce development strategy. COF is designed to increase Ohio’s talent pipeline in science, technology, engineering and mathematics (STEM) and increase the number of qualified STEM teachers. The program is housed in ODHE’s workforce alignment group under Dr. Cheri Rice which differentiates it from other state supported financial aid programs.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Because COF is part of a workforce development strategy, as opposed to a financial aid program,  participating institutions are expected to do more than provide scholarships. Starting with expanding recruitment efforts and getting students excited about STEM programs at your institution, enrolling them, supporting them to completion and ultimately launching them into Ohio’s workforce.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 </a:t>
            </a:r>
          </a:p>
          <a:p>
            <a:r>
              <a:rPr lang="en-US" sz="1200" kern="1200">
                <a:solidFill>
                  <a:schemeClr val="tx1"/>
                </a:solidFill>
                <a:effectLst/>
                <a:latin typeface="+mn-lt"/>
                <a:ea typeface="MS PGothic" pitchFamily="34" charset="-128"/>
                <a:cs typeface="+mn-cs"/>
              </a:rPr>
              <a:t>Your COF programs should be connected to Ohio’s workforce priorities and include a clear commitment to increase enrollment and completion in STEM degrees and credentials. </a:t>
            </a:r>
          </a:p>
          <a:p>
            <a:r>
              <a:rPr lang="en-US" sz="1200" kern="1200">
                <a:solidFill>
                  <a:schemeClr val="tx1"/>
                </a:solidFill>
                <a:effectLst/>
                <a:latin typeface="+mn-lt"/>
                <a:ea typeface="MS PGothic" pitchFamily="34" charset="-128"/>
                <a:cs typeface="+mn-cs"/>
              </a:rPr>
              <a:t>COF programs must include strategies to recruit students into STEM programs</a:t>
            </a:r>
            <a:r>
              <a:rPr lang="en-US" sz="1400" b="1" kern="1200">
                <a:solidFill>
                  <a:schemeClr val="tx1"/>
                </a:solidFill>
                <a:effectLst/>
                <a:latin typeface="+mn-lt"/>
                <a:ea typeface="MS PGothic" pitchFamily="34" charset="-128"/>
                <a:cs typeface="+mn-cs"/>
              </a:rPr>
              <a:t>, increase enrollment in those programs</a:t>
            </a:r>
            <a:r>
              <a:rPr lang="en-US" sz="1200" kern="1200">
                <a:solidFill>
                  <a:schemeClr val="tx1"/>
                </a:solidFill>
                <a:effectLst/>
                <a:latin typeface="+mn-lt"/>
                <a:ea typeface="MS PGothic" pitchFamily="34" charset="-128"/>
                <a:cs typeface="+mn-cs"/>
              </a:rPr>
              <a:t>, support students’ persistence and success, connect them to work-based learning opportunities, which prepare your completers for Ohio’s workforce.  </a:t>
            </a:r>
          </a:p>
          <a:p>
            <a:endParaRPr lang="en-US" sz="1200" kern="1200">
              <a:solidFill>
                <a:schemeClr val="tx1"/>
              </a:solidFill>
              <a:effectLst/>
              <a:latin typeface="+mn-lt"/>
              <a:ea typeface="MS PGothic" pitchFamily="34" charset="-128"/>
              <a:cs typeface="+mn-cs"/>
            </a:endParaRPr>
          </a:p>
        </p:txBody>
      </p:sp>
      <p:sp>
        <p:nvSpPr>
          <p:cNvPr id="4" name="Slide Number Placeholder 3"/>
          <p:cNvSpPr>
            <a:spLocks noGrp="1"/>
          </p:cNvSpPr>
          <p:nvPr>
            <p:ph type="sldNum" sz="quarter" idx="5"/>
          </p:nvPr>
        </p:nvSpPr>
        <p:spPr/>
        <p:txBody>
          <a:bodyPr/>
          <a:lstStyle/>
          <a:p>
            <a:pPr>
              <a:defRPr/>
            </a:pPr>
            <a:fld id="{FF2F72BF-CBF2-43ED-9AEE-61FA2723AB2A}" type="slidenum">
              <a:rPr lang="en-US" altLang="en-US" smtClean="0"/>
              <a:pPr>
                <a:defRPr/>
              </a:pPr>
              <a:t>4</a:t>
            </a:fld>
            <a:endParaRPr lang="en-US" altLang="en-US"/>
          </a:p>
        </p:txBody>
      </p:sp>
    </p:spTree>
    <p:extLst>
      <p:ext uri="{BB962C8B-B14F-4D97-AF65-F5344CB8AC3E}">
        <p14:creationId xmlns:p14="http://schemas.microsoft.com/office/powerpoint/2010/main" val="4223566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30A56-5CD3-B436-2F6E-7211550EF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10D60-8D1E-82EF-974B-38390637F2B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09166B01-A3B2-5241-0274-D0A6084447A6}"/>
              </a:ext>
            </a:extLst>
          </p:cNvPr>
          <p:cNvSpPr>
            <a:spLocks noGrp="1"/>
          </p:cNvSpPr>
          <p:nvPr>
            <p:ph type="body" idx="1"/>
          </p:nvPr>
        </p:nvSpPr>
        <p:spPr/>
        <p:txBody>
          <a:bodyPr/>
          <a:lstStyle/>
          <a:p>
            <a:r>
              <a:rPr lang="en-US"/>
              <a:t>You are designing a COF program with your proposal. That proposals should tell us how your program will be aligned with the institution’s mission and strategic plans,  and lay out a plan for  recruiting, supporting and preparing your students.  </a:t>
            </a:r>
          </a:p>
          <a:p>
            <a:endParaRPr lang="en-US"/>
          </a:p>
          <a:p>
            <a:r>
              <a:rPr lang="en-US"/>
              <a:t>Outstanding proposals will be clearly tied to Ohio’s workforce priorities, will demonstrate the ability to increase the number of students enrolling in and completing STEM degrees and certificates, and have proven methods for connecting students to WBL in Ohio. </a:t>
            </a:r>
          </a:p>
        </p:txBody>
      </p:sp>
      <p:sp>
        <p:nvSpPr>
          <p:cNvPr id="4" name="Slide Number Placeholder 3">
            <a:extLst>
              <a:ext uri="{FF2B5EF4-FFF2-40B4-BE49-F238E27FC236}">
                <a16:creationId xmlns:a16="http://schemas.microsoft.com/office/drawing/2014/main" id="{C4A50527-ABC9-9CCA-8BB3-BF06DEE55C0D}"/>
              </a:ext>
            </a:extLst>
          </p:cNvPr>
          <p:cNvSpPr>
            <a:spLocks noGrp="1"/>
          </p:cNvSpPr>
          <p:nvPr>
            <p:ph type="sldNum" sz="quarter" idx="5"/>
          </p:nvPr>
        </p:nvSpPr>
        <p:spPr/>
        <p:txBody>
          <a:bodyPr/>
          <a:lstStyle/>
          <a:p>
            <a:pPr>
              <a:defRPr/>
            </a:pPr>
            <a:fld id="{FF2F72BF-CBF2-43ED-9AEE-61FA2723AB2A}" type="slidenum">
              <a:rPr lang="en-US" altLang="en-US" smtClean="0"/>
              <a:pPr>
                <a:defRPr/>
              </a:pPr>
              <a:t>5</a:t>
            </a:fld>
            <a:endParaRPr lang="en-US" altLang="en-US"/>
          </a:p>
        </p:txBody>
      </p:sp>
    </p:spTree>
    <p:extLst>
      <p:ext uri="{BB962C8B-B14F-4D97-AF65-F5344CB8AC3E}">
        <p14:creationId xmlns:p14="http://schemas.microsoft.com/office/powerpoint/2010/main" val="3126366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S PGothic" pitchFamily="34" charset="-128"/>
                <a:cs typeface="+mn-cs"/>
              </a:rPr>
              <a:t>Ohio’s state universities and colleges, as well as independent, non-profit four-year colleges and universities, are eligible to apply for the FY27 RFP.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S PGothic" pitchFamily="34" charset="-128"/>
                <a:cs typeface="+mn-cs"/>
              </a:rPr>
              <a:t>You can apply for funding under this round even if you received funding under a previous round. Remember, each funding round is a separate program. Funds from FY27 are for recruiting new students, not supporting scholarships to students already funded under a previous round. It is perfectly acceptable to operate more than one COF program at a time, and those programs can be similar or different. But each program has its own 1:1 match requirement, and reporting requirements. </a:t>
            </a:r>
          </a:p>
          <a:p>
            <a:pPr marL="0" marR="0" lvl="0" indent="0" algn="l" defTabSz="457200" rtl="0" eaLnBrk="0" fontAlgn="base" latinLnBrk="0" hangingPunct="0">
              <a:lnSpc>
                <a:spcPct val="100000"/>
              </a:lnSpc>
              <a:spcBef>
                <a:spcPct val="30000"/>
              </a:spcBef>
              <a:spcAft>
                <a:spcPct val="0"/>
              </a:spcAft>
              <a:buClrTx/>
              <a:buSzTx/>
              <a:buFontTx/>
              <a:buNone/>
              <a:tabLst/>
              <a:defRPr/>
            </a:pPr>
            <a:br>
              <a:rPr lang="en-US" sz="1200" kern="1200" dirty="0">
                <a:solidFill>
                  <a:schemeClr val="tx1"/>
                </a:solidFill>
                <a:effectLst/>
                <a:latin typeface="+mn-lt"/>
                <a:ea typeface="MS PGothic" pitchFamily="34" charset="-128"/>
                <a:cs typeface="+mn-cs"/>
              </a:rPr>
            </a:br>
            <a:r>
              <a:rPr lang="en-US" sz="1200" kern="1200" dirty="0">
                <a:solidFill>
                  <a:schemeClr val="tx1"/>
                </a:solidFill>
                <a:effectLst/>
                <a:latin typeface="+mn-lt"/>
                <a:ea typeface="MS PGothic" pitchFamily="34" charset="-128"/>
                <a:cs typeface="+mn-cs"/>
              </a:rPr>
              <a:t>Each institution may be the lead applicant in no more than one proposal.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mn-lt"/>
              <a:ea typeface="MS PGothic" pitchFamily="34" charset="-128"/>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S PGothic" pitchFamily="34" charset="-128"/>
                <a:cs typeface="+mn-cs"/>
              </a:rPr>
              <a:t>Collaboration with other institutions is encouraged.</a:t>
            </a:r>
          </a:p>
          <a:p>
            <a:endParaRPr lang="en-US" dirty="0"/>
          </a:p>
        </p:txBody>
      </p:sp>
      <p:sp>
        <p:nvSpPr>
          <p:cNvPr id="4" name="Slide Number Placeholder 3"/>
          <p:cNvSpPr>
            <a:spLocks noGrp="1"/>
          </p:cNvSpPr>
          <p:nvPr>
            <p:ph type="sldNum" sz="quarter" idx="5"/>
          </p:nvPr>
        </p:nvSpPr>
        <p:spPr/>
        <p:txBody>
          <a:bodyPr/>
          <a:lstStyle/>
          <a:p>
            <a:pPr>
              <a:defRPr/>
            </a:pPr>
            <a:fld id="{FF2F72BF-CBF2-43ED-9AEE-61FA2723AB2A}" type="slidenum">
              <a:rPr lang="en-US" altLang="en-US" smtClean="0"/>
              <a:pPr>
                <a:defRPr/>
              </a:pPr>
              <a:t>6</a:t>
            </a:fld>
            <a:endParaRPr lang="en-US" altLang="en-US"/>
          </a:p>
        </p:txBody>
      </p:sp>
    </p:spTree>
    <p:extLst>
      <p:ext uri="{BB962C8B-B14F-4D97-AF65-F5344CB8AC3E}">
        <p14:creationId xmlns:p14="http://schemas.microsoft.com/office/powerpoint/2010/main" val="805564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8D8C7-367C-0DC6-711A-22EC2360A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EEEA5-4C04-6108-0CA1-B05E1EEDA8D1}"/>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22F22DB3-992C-0666-F925-72F7514B803D}"/>
              </a:ext>
            </a:extLst>
          </p:cNvPr>
          <p:cNvSpPr>
            <a:spLocks noGrp="1"/>
          </p:cNvSpPr>
          <p:nvPr>
            <p:ph type="body" idx="1"/>
          </p:nvPr>
        </p:nvSpPr>
        <p:spPr/>
        <p:txBody>
          <a:bodyPr/>
          <a:lstStyle/>
          <a:p>
            <a:r>
              <a:rPr lang="en-US" sz="1200" kern="1200" dirty="0">
                <a:solidFill>
                  <a:schemeClr val="tx1"/>
                </a:solidFill>
                <a:effectLst/>
                <a:latin typeface="+mn-lt"/>
                <a:ea typeface="MS PGothic" pitchFamily="34" charset="-128"/>
                <a:cs typeface="+mn-cs"/>
              </a:rPr>
              <a:t>As part of your proposal, you will select the academic programs you will want to include in your COF Scholarship Program. You can select as many as you think is necessary – there is no limit. The academic program is identified by its CIP code, and the CIP code must meet two standards to be part of your COF award: </a:t>
            </a:r>
          </a:p>
          <a:p>
            <a:endParaRPr lang="en-US" sz="1200" kern="1200" dirty="0">
              <a:solidFill>
                <a:schemeClr val="tx1"/>
              </a:solidFill>
              <a:effectLst/>
              <a:latin typeface="+mn-lt"/>
              <a:ea typeface="MS PGothic" pitchFamily="34" charset="-128"/>
              <a:cs typeface="+mn-cs"/>
            </a:endParaRPr>
          </a:p>
          <a:p>
            <a:pPr marL="228600" indent="-228600">
              <a:buAutoNum type="arabicParenR"/>
            </a:pPr>
            <a:r>
              <a:rPr lang="en-US" sz="1200" kern="1200" dirty="0">
                <a:solidFill>
                  <a:schemeClr val="tx1"/>
                </a:solidFill>
                <a:effectLst/>
                <a:latin typeface="+mn-lt"/>
                <a:ea typeface="MS PGothic" pitchFamily="34" charset="-128"/>
                <a:cs typeface="+mn-cs"/>
              </a:rPr>
              <a:t>The CIP code and academic program MUST be approved or authorized by ODHE. This is a process led by ODHE’s Academic Affairs. Including a program in COF is not a substitute for the program approval process. We often refer to </a:t>
            </a:r>
            <a:r>
              <a:rPr lang="en-US" sz="1200" kern="1200" dirty="0" err="1">
                <a:solidFill>
                  <a:schemeClr val="tx1"/>
                </a:solidFill>
                <a:effectLst/>
                <a:latin typeface="+mn-lt"/>
                <a:ea typeface="MS PGothic" pitchFamily="34" charset="-128"/>
                <a:cs typeface="+mn-cs"/>
              </a:rPr>
              <a:t>Edvera</a:t>
            </a:r>
            <a:r>
              <a:rPr lang="en-US" sz="1200" kern="1200" dirty="0">
                <a:solidFill>
                  <a:schemeClr val="tx1"/>
                </a:solidFill>
                <a:effectLst/>
                <a:latin typeface="+mn-lt"/>
                <a:ea typeface="MS PGothic" pitchFamily="34" charset="-128"/>
                <a:cs typeface="+mn-cs"/>
              </a:rPr>
              <a:t> when we talk about Program Approval. </a:t>
            </a:r>
            <a:r>
              <a:rPr lang="en-US" sz="1200" kern="1200" dirty="0" err="1">
                <a:solidFill>
                  <a:schemeClr val="tx1"/>
                </a:solidFill>
                <a:effectLst/>
                <a:latin typeface="+mn-lt"/>
                <a:ea typeface="MS PGothic" pitchFamily="34" charset="-128"/>
                <a:cs typeface="+mn-cs"/>
              </a:rPr>
              <a:t>Edvera</a:t>
            </a:r>
            <a:r>
              <a:rPr lang="en-US" sz="1200" kern="1200" dirty="0">
                <a:solidFill>
                  <a:schemeClr val="tx1"/>
                </a:solidFill>
                <a:effectLst/>
                <a:latin typeface="+mn-lt"/>
                <a:ea typeface="MS PGothic" pitchFamily="34" charset="-128"/>
                <a:cs typeface="+mn-cs"/>
              </a:rPr>
              <a:t> is the database used to house approved and authorized programs. Your Program and CIPS must be in </a:t>
            </a:r>
            <a:r>
              <a:rPr lang="en-US" sz="1200" kern="1200" dirty="0" err="1">
                <a:solidFill>
                  <a:schemeClr val="tx1"/>
                </a:solidFill>
                <a:effectLst/>
                <a:latin typeface="+mn-lt"/>
                <a:ea typeface="MS PGothic" pitchFamily="34" charset="-128"/>
                <a:cs typeface="+mn-cs"/>
              </a:rPr>
              <a:t>Edvera</a:t>
            </a:r>
            <a:r>
              <a:rPr lang="en-US" sz="1200" kern="1200" dirty="0">
                <a:solidFill>
                  <a:schemeClr val="tx1"/>
                </a:solidFill>
                <a:effectLst/>
                <a:latin typeface="+mn-lt"/>
                <a:ea typeface="MS PGothic" pitchFamily="34" charset="-128"/>
                <a:cs typeface="+mn-cs"/>
              </a:rPr>
              <a:t>. </a:t>
            </a:r>
          </a:p>
          <a:p>
            <a:pPr marL="228600" indent="-228600">
              <a:buAutoNum type="arabicParenR"/>
            </a:pPr>
            <a:endParaRPr lang="en-US" sz="1200" kern="1200" dirty="0">
              <a:solidFill>
                <a:schemeClr val="tx1"/>
              </a:solidFill>
              <a:effectLst/>
              <a:latin typeface="+mn-lt"/>
              <a:ea typeface="MS PGothic" pitchFamily="34" charset="-128"/>
              <a:cs typeface="+mn-cs"/>
            </a:endParaRPr>
          </a:p>
          <a:p>
            <a:pPr marL="228600" indent="-228600">
              <a:buAutoNum type="arabicParenR"/>
            </a:pPr>
            <a:r>
              <a:rPr lang="en-US" sz="1200" kern="1200" dirty="0">
                <a:solidFill>
                  <a:schemeClr val="tx1"/>
                </a:solidFill>
                <a:effectLst/>
                <a:latin typeface="+mn-lt"/>
                <a:ea typeface="MS PGothic" pitchFamily="34" charset="-128"/>
                <a:cs typeface="+mn-cs"/>
              </a:rPr>
              <a:t>The CIP code must be on the FY27 COF Eligible CIP list. </a:t>
            </a:r>
          </a:p>
          <a:p>
            <a:pPr marL="0" indent="0">
              <a:buNone/>
            </a:pPr>
            <a:endParaRPr lang="en-US" sz="1200" kern="1200" dirty="0">
              <a:solidFill>
                <a:schemeClr val="tx1"/>
              </a:solidFill>
              <a:effectLst/>
              <a:latin typeface="+mn-lt"/>
              <a:ea typeface="MS PGothic" pitchFamily="34" charset="-128"/>
              <a:cs typeface="+mn-cs"/>
            </a:endParaRPr>
          </a:p>
          <a:p>
            <a:pPr marL="0" indent="0">
              <a:buNone/>
            </a:pPr>
            <a:r>
              <a:rPr lang="en-US" sz="1200" kern="1200" dirty="0">
                <a:solidFill>
                  <a:schemeClr val="tx1"/>
                </a:solidFill>
                <a:effectLst/>
                <a:latin typeface="+mn-lt"/>
                <a:ea typeface="MS PGothic" pitchFamily="34" charset="-128"/>
                <a:cs typeface="+mn-cs"/>
              </a:rPr>
              <a:t>These standard have always been part of the COF program and it is the expectation that institutions include only include approved or authorized programs in their proposal, or clearly identify programs that do not meet the two-prong standard.  </a:t>
            </a:r>
          </a:p>
          <a:p>
            <a:pPr marL="0" indent="0">
              <a:buNone/>
            </a:pPr>
            <a:endParaRPr lang="en-US" sz="1200" kern="1200" dirty="0">
              <a:solidFill>
                <a:schemeClr val="tx1"/>
              </a:solidFill>
              <a:effectLst/>
              <a:latin typeface="+mn-lt"/>
              <a:ea typeface="MS PGothic" pitchFamily="34" charset="-128"/>
              <a:cs typeface="+mn-cs"/>
            </a:endParaRPr>
          </a:p>
          <a:p>
            <a:pPr marL="0" indent="0">
              <a:buNone/>
            </a:pPr>
            <a:endParaRPr lang="en-US" sz="1200" kern="1200" dirty="0">
              <a:solidFill>
                <a:schemeClr val="tx1"/>
              </a:solidFill>
              <a:effectLst/>
              <a:latin typeface="+mn-lt"/>
              <a:ea typeface="MS PGothic" pitchFamily="34" charset="-128"/>
              <a:cs typeface="+mn-cs"/>
            </a:endParaRPr>
          </a:p>
          <a:p>
            <a:r>
              <a:rPr lang="en-US" sz="1200" kern="1200" dirty="0">
                <a:solidFill>
                  <a:schemeClr val="tx1"/>
                </a:solidFill>
                <a:effectLst/>
                <a:latin typeface="+mn-lt"/>
                <a:ea typeface="MS PGothic" pitchFamily="34" charset="-128"/>
                <a:cs typeface="+mn-cs"/>
              </a:rPr>
              <a:t>I want to emphasize enrolled in the program. Students that have not enrolled in that program or have not declared the eligible major are not eligible for the scholarship. </a:t>
            </a:r>
          </a:p>
          <a:p>
            <a:r>
              <a:rPr lang="en-US" sz="1200" kern="1200" dirty="0">
                <a:solidFill>
                  <a:schemeClr val="tx1"/>
                </a:solidFill>
                <a:effectLst/>
                <a:latin typeface="+mn-lt"/>
                <a:ea typeface="MS PGothic" pitchFamily="34" charset="-128"/>
                <a:cs typeface="+mn-cs"/>
              </a:rPr>
              <a:t> </a:t>
            </a:r>
          </a:p>
          <a:p>
            <a:pPr marL="0" indent="0">
              <a:buNone/>
            </a:pPr>
            <a:endParaRPr lang="en-US" sz="1200" kern="1200" dirty="0">
              <a:solidFill>
                <a:schemeClr val="tx1"/>
              </a:solidFill>
              <a:effectLst/>
              <a:latin typeface="+mn-lt"/>
              <a:ea typeface="MS PGothic" pitchFamily="34" charset="-128"/>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a:t>CIPs selected by the institution for the proposal are the basis for the enrollment growth pledge (EGP) and students enrolled in those programs count toward the EGP. You can award a scholarship to students that are enrolled in programs that meet the two standard but are not a CIP selected for your proposal. This allows you to recruit great students who are not enrolled in a selected CIP. And, it lets you continue to offer scholarships to students who change their majors. </a:t>
            </a:r>
          </a:p>
          <a:p>
            <a:endParaRPr lang="en-US" dirty="0"/>
          </a:p>
        </p:txBody>
      </p:sp>
      <p:sp>
        <p:nvSpPr>
          <p:cNvPr id="4" name="Slide Number Placeholder 3">
            <a:extLst>
              <a:ext uri="{FF2B5EF4-FFF2-40B4-BE49-F238E27FC236}">
                <a16:creationId xmlns:a16="http://schemas.microsoft.com/office/drawing/2014/main" id="{F12DEC65-925C-73FC-FF35-4E2E02F94C62}"/>
              </a:ext>
            </a:extLst>
          </p:cNvPr>
          <p:cNvSpPr>
            <a:spLocks noGrp="1"/>
          </p:cNvSpPr>
          <p:nvPr>
            <p:ph type="sldNum" sz="quarter" idx="5"/>
          </p:nvPr>
        </p:nvSpPr>
        <p:spPr/>
        <p:txBody>
          <a:bodyPr/>
          <a:lstStyle/>
          <a:p>
            <a:pPr>
              <a:defRPr/>
            </a:pPr>
            <a:fld id="{FF2F72BF-CBF2-43ED-9AEE-61FA2723AB2A}" type="slidenum">
              <a:rPr lang="en-US" altLang="en-US" smtClean="0"/>
              <a:pPr>
                <a:defRPr/>
              </a:pPr>
              <a:t>7</a:t>
            </a:fld>
            <a:endParaRPr lang="en-US" altLang="en-US"/>
          </a:p>
        </p:txBody>
      </p:sp>
    </p:spTree>
    <p:extLst>
      <p:ext uri="{BB962C8B-B14F-4D97-AF65-F5344CB8AC3E}">
        <p14:creationId xmlns:p14="http://schemas.microsoft.com/office/powerpoint/2010/main" val="407512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CIPS have to be approved/authorized and on the COF CIP list. </a:t>
            </a:r>
          </a:p>
          <a:p>
            <a:r>
              <a:rPr lang="en-US"/>
              <a:t>Institution Selects CIPs from that group of CIPS and make an enrollment growth pledge – no limit</a:t>
            </a:r>
          </a:p>
          <a:p>
            <a:r>
              <a:rPr lang="en-US"/>
              <a:t>Students enrolled in one of those CIPs can be offered a scholarship (in what would be green). </a:t>
            </a:r>
          </a:p>
          <a:p>
            <a:r>
              <a:rPr lang="en-US"/>
              <a:t>Students enrolled in the full intersection of the three circles, count toward the enrollment growth pledge</a:t>
            </a:r>
          </a:p>
        </p:txBody>
      </p:sp>
      <p:sp>
        <p:nvSpPr>
          <p:cNvPr id="4" name="Slide Number Placeholder 3"/>
          <p:cNvSpPr>
            <a:spLocks noGrp="1"/>
          </p:cNvSpPr>
          <p:nvPr>
            <p:ph type="sldNum" sz="quarter" idx="5"/>
          </p:nvPr>
        </p:nvSpPr>
        <p:spPr/>
        <p:txBody>
          <a:bodyPr/>
          <a:lstStyle/>
          <a:p>
            <a:pPr>
              <a:defRPr/>
            </a:pPr>
            <a:fld id="{7067C2F9-3589-43FB-8B3D-C2B52C042257}" type="slidenum">
              <a:rPr lang="en-US" altLang="en-US" smtClean="0"/>
              <a:pPr>
                <a:defRPr/>
              </a:pPr>
              <a:t>8</a:t>
            </a:fld>
            <a:endParaRPr lang="en-US" altLang="en-US"/>
          </a:p>
        </p:txBody>
      </p:sp>
    </p:spTree>
    <p:extLst>
      <p:ext uri="{BB962C8B-B14F-4D97-AF65-F5344CB8AC3E}">
        <p14:creationId xmlns:p14="http://schemas.microsoft.com/office/powerpoint/2010/main" val="1307981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7E9DC-94B9-E92A-5AC5-A831B4605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23A9F-2704-ADF7-550E-C18A68E2F463}"/>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0D762269-8C6D-E9A8-FACB-408FE74EEDAA}"/>
              </a:ext>
            </a:extLst>
          </p:cNvPr>
          <p:cNvSpPr>
            <a:spLocks noGrp="1"/>
          </p:cNvSpPr>
          <p:nvPr>
            <p:ph type="body" idx="1"/>
          </p:nvPr>
        </p:nvSpPr>
        <p:spPr/>
        <p:txBody>
          <a:bodyPr/>
          <a:lstStyle/>
          <a:p>
            <a:r>
              <a:rPr lang="en-US" sz="1200" kern="1200">
                <a:solidFill>
                  <a:schemeClr val="tx1"/>
                </a:solidFill>
                <a:effectLst/>
                <a:latin typeface="+mn-lt"/>
                <a:ea typeface="MS PGothic" pitchFamily="34" charset="-128"/>
                <a:cs typeface="+mn-cs"/>
              </a:rPr>
              <a:t>AS and Education degrees are a special circumstance. CIP Codes for Associate of Science degrees and many Education degrees are not on the FY27 Choose Ohio First Eligible CIP List. However, these are important programs for the STEM workforce and students in these programs could be eligible for COF if they are in STEM pathway.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Refer to the Associate of Science Guidance Memo on our grantee resources page to learn more about how these programs can be part of COF programs.</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There is a similar process for Education majors so if you are considering including Ed prep programs in your COF proposal, please refer to the AS memo to get an idea of how to incorporate those majors if the CIPS are not on our list. </a:t>
            </a:r>
          </a:p>
          <a:p>
            <a:r>
              <a:rPr lang="en-US" sz="1200" kern="1200">
                <a:solidFill>
                  <a:schemeClr val="tx1"/>
                </a:solidFill>
                <a:effectLst/>
                <a:latin typeface="+mn-lt"/>
                <a:ea typeface="MS PGothic" pitchFamily="34" charset="-128"/>
                <a:cs typeface="+mn-cs"/>
              </a:rPr>
              <a:t> </a:t>
            </a:r>
          </a:p>
          <a:p>
            <a:endParaRPr lang="en-US"/>
          </a:p>
        </p:txBody>
      </p:sp>
      <p:sp>
        <p:nvSpPr>
          <p:cNvPr id="4" name="Slide Number Placeholder 3">
            <a:extLst>
              <a:ext uri="{FF2B5EF4-FFF2-40B4-BE49-F238E27FC236}">
                <a16:creationId xmlns:a16="http://schemas.microsoft.com/office/drawing/2014/main" id="{2699CEDD-936A-09F5-812A-D91FE3705D78}"/>
              </a:ext>
            </a:extLst>
          </p:cNvPr>
          <p:cNvSpPr>
            <a:spLocks noGrp="1"/>
          </p:cNvSpPr>
          <p:nvPr>
            <p:ph type="sldNum" sz="quarter" idx="5"/>
          </p:nvPr>
        </p:nvSpPr>
        <p:spPr/>
        <p:txBody>
          <a:bodyPr/>
          <a:lstStyle/>
          <a:p>
            <a:pPr>
              <a:defRPr/>
            </a:pPr>
            <a:fld id="{FF2F72BF-CBF2-43ED-9AEE-61FA2723AB2A}" type="slidenum">
              <a:rPr lang="en-US" altLang="en-US" smtClean="0"/>
              <a:pPr>
                <a:defRPr/>
              </a:pPr>
              <a:t>9</a:t>
            </a:fld>
            <a:endParaRPr lang="en-US" altLang="en-US"/>
          </a:p>
        </p:txBody>
      </p:sp>
    </p:spTree>
    <p:extLst>
      <p:ext uri="{BB962C8B-B14F-4D97-AF65-F5344CB8AC3E}">
        <p14:creationId xmlns:p14="http://schemas.microsoft.com/office/powerpoint/2010/main" val="169673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DA8B2-4F26-FBA0-3428-29B3519145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D34E69-340D-AFBA-309D-BDD3BF728C76}"/>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5C491B89-47B3-0A08-103F-C73367CFD14E}"/>
              </a:ext>
            </a:extLst>
          </p:cNvPr>
          <p:cNvSpPr>
            <a:spLocks noGrp="1"/>
          </p:cNvSpPr>
          <p:nvPr>
            <p:ph type="body" idx="1"/>
          </p:nvPr>
        </p:nvSpPr>
        <p:spPr/>
        <p:txBody>
          <a:bodyPr/>
          <a:lstStyle/>
          <a:p>
            <a:r>
              <a:rPr lang="en-US" dirty="0"/>
              <a:t>FY27 RFP does not have a limit for your funding request – there is no set maximum amount.  In past years, we set  a maximum amount of amount of $1.2 million. Last round, ODHE established a  max. award based on actual spending with the COF program. </a:t>
            </a:r>
          </a:p>
          <a:p>
            <a:endParaRPr lang="en-US" dirty="0"/>
          </a:p>
          <a:p>
            <a:r>
              <a:rPr lang="en-US" dirty="0"/>
              <a:t>This year – no set max. We are asking institutions to develop a reasonable funding request based on the principles in the RFP. </a:t>
            </a:r>
          </a:p>
          <a:p>
            <a:endParaRPr lang="en-US" dirty="0"/>
          </a:p>
          <a:p>
            <a:pPr marL="800100" lvl="1" indent="-342900">
              <a:lnSpc>
                <a:spcPct val="100000"/>
              </a:lnSpc>
              <a:spcBef>
                <a:spcPts val="0"/>
              </a:spcBef>
              <a:spcAft>
                <a:spcPts val="800"/>
              </a:spcAft>
              <a:tabLst>
                <a:tab pos="457200" algn="l"/>
              </a:tabLst>
            </a:pPr>
            <a:r>
              <a:rPr lang="en-US" dirty="0">
                <a:latin typeface="Calibri" panose="020F0502020204030204" pitchFamily="34" charset="0"/>
                <a:cs typeface="Calibri" panose="020F0502020204030204" pitchFamily="34" charset="0"/>
              </a:rPr>
              <a:t>First is the increase enrollment and completion in STEM programs </a:t>
            </a:r>
          </a:p>
          <a:p>
            <a:pPr marL="800100" lvl="1" indent="-342900">
              <a:lnSpc>
                <a:spcPct val="100000"/>
              </a:lnSpc>
              <a:spcBef>
                <a:spcPts val="0"/>
              </a:spcBef>
              <a:spcAft>
                <a:spcPts val="800"/>
              </a:spcAft>
              <a:tabLst>
                <a:tab pos="457200" algn="l"/>
              </a:tabLst>
            </a:pPr>
            <a:r>
              <a:rPr lang="en-US" dirty="0">
                <a:latin typeface="Calibri" panose="020F0502020204030204" pitchFamily="34" charset="0"/>
                <a:cs typeface="Calibri" panose="020F0502020204030204" pitchFamily="34" charset="0"/>
              </a:rPr>
              <a:t>Second we will be reviewing IPED outcome data and determine the institution’s share of the degree and certificate completion among the applicants. We will take into consideration institution’s outcomes relative to each other, which could lead to larger institutions receiving larger awards and smaller institutions receiving smaller awards. </a:t>
            </a:r>
          </a:p>
          <a:p>
            <a:pPr marL="800100" lvl="1" indent="-342900">
              <a:lnSpc>
                <a:spcPct val="100000"/>
              </a:lnSpc>
              <a:spcBef>
                <a:spcPts val="0"/>
              </a:spcBef>
              <a:spcAft>
                <a:spcPts val="800"/>
              </a:spcAft>
              <a:tabLst>
                <a:tab pos="457200" algn="l"/>
              </a:tabLst>
            </a:pPr>
            <a:endParaRPr lang="en-US" dirty="0">
              <a:latin typeface="Calibri" panose="020F0502020204030204" pitchFamily="34" charset="0"/>
              <a:cs typeface="Calibri" panose="020F0502020204030204" pitchFamily="34" charset="0"/>
            </a:endParaRPr>
          </a:p>
          <a:p>
            <a:pPr marL="800100" lvl="1" indent="-342900">
              <a:lnSpc>
                <a:spcPct val="100000"/>
              </a:lnSpc>
              <a:spcBef>
                <a:spcPts val="0"/>
              </a:spcBef>
              <a:spcAft>
                <a:spcPts val="800"/>
              </a:spcAft>
              <a:tabLst>
                <a:tab pos="457200" algn="l"/>
              </a:tabLst>
            </a:pPr>
            <a:r>
              <a:rPr lang="en-US" dirty="0">
                <a:latin typeface="Calibri" panose="020F0502020204030204" pitchFamily="34" charset="0"/>
                <a:cs typeface="Calibri" panose="020F0502020204030204" pitchFamily="34" charset="0"/>
              </a:rPr>
              <a:t>Past performance with the COF program</a:t>
            </a:r>
          </a:p>
          <a:p>
            <a:pPr marL="800100" lvl="1" indent="-342900">
              <a:lnSpc>
                <a:spcPct val="100000"/>
              </a:lnSpc>
              <a:spcBef>
                <a:spcPts val="0"/>
              </a:spcBef>
              <a:spcAft>
                <a:spcPts val="800"/>
              </a:spcAft>
              <a:tabLst>
                <a:tab pos="457200" algn="l"/>
              </a:tabLst>
            </a:pPr>
            <a:r>
              <a:rPr lang="en-US" dirty="0">
                <a:latin typeface="Calibri" panose="020F0502020204030204" pitchFamily="34" charset="0"/>
                <a:cs typeface="Calibri" panose="020F0502020204030204" pitchFamily="34" charset="0"/>
              </a:rPr>
              <a:t>Results of the proposal review and scoring process</a:t>
            </a:r>
          </a:p>
          <a:p>
            <a:endParaRPr lang="en-US" dirty="0"/>
          </a:p>
          <a:p>
            <a:endParaRPr lang="en-US" dirty="0"/>
          </a:p>
        </p:txBody>
      </p:sp>
      <p:sp>
        <p:nvSpPr>
          <p:cNvPr id="4" name="Slide Number Placeholder 3">
            <a:extLst>
              <a:ext uri="{FF2B5EF4-FFF2-40B4-BE49-F238E27FC236}">
                <a16:creationId xmlns:a16="http://schemas.microsoft.com/office/drawing/2014/main" id="{ACC0275C-A8FD-3C34-BA96-D0DEF7429E4B}"/>
              </a:ext>
            </a:extLst>
          </p:cNvPr>
          <p:cNvSpPr>
            <a:spLocks noGrp="1"/>
          </p:cNvSpPr>
          <p:nvPr>
            <p:ph type="sldNum" sz="quarter" idx="5"/>
          </p:nvPr>
        </p:nvSpPr>
        <p:spPr/>
        <p:txBody>
          <a:bodyPr/>
          <a:lstStyle/>
          <a:p>
            <a:pPr>
              <a:defRPr/>
            </a:pPr>
            <a:fld id="{FF2F72BF-CBF2-43ED-9AEE-61FA2723AB2A}" type="slidenum">
              <a:rPr lang="en-US" altLang="en-US" smtClean="0"/>
              <a:pPr>
                <a:defRPr/>
              </a:pPr>
              <a:t>10</a:t>
            </a:fld>
            <a:endParaRPr lang="en-US" altLang="en-US"/>
          </a:p>
        </p:txBody>
      </p:sp>
    </p:spTree>
    <p:extLst>
      <p:ext uri="{BB962C8B-B14F-4D97-AF65-F5344CB8AC3E}">
        <p14:creationId xmlns:p14="http://schemas.microsoft.com/office/powerpoint/2010/main" val="2327274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EF1CC-284A-ECC5-FFF2-B7FA2BFFC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51F43-2AF8-A7EA-87EF-4EA5D7E3FCC9}"/>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A3CA418D-6A39-299D-D505-63A21E7C5114}"/>
              </a:ext>
            </a:extLst>
          </p:cNvPr>
          <p:cNvSpPr>
            <a:spLocks noGrp="1"/>
          </p:cNvSpPr>
          <p:nvPr>
            <p:ph type="body" idx="1"/>
          </p:nvPr>
        </p:nvSpPr>
        <p:spPr/>
        <p:txBody>
          <a:bodyPr/>
          <a:lstStyle/>
          <a:p>
            <a:endParaRPr lang="en-US" sz="1200" kern="1200">
              <a:solidFill>
                <a:schemeClr val="tx1"/>
              </a:solidFill>
              <a:effectLst/>
              <a:latin typeface="+mn-lt"/>
              <a:ea typeface="MS PGothic" pitchFamily="34" charset="-128"/>
              <a:cs typeface="+mn-cs"/>
            </a:endParaRPr>
          </a:p>
          <a:p>
            <a:pPr eaLnBrk="0" fontAlgn="base" hangingPunct="0"/>
            <a:r>
              <a:rPr lang="en-US" sz="1200" kern="1200">
                <a:solidFill>
                  <a:schemeClr val="tx1"/>
                </a:solidFill>
                <a:effectLst/>
                <a:latin typeface="+mn-lt"/>
                <a:ea typeface="MS PGothic" pitchFamily="34" charset="-128"/>
                <a:cs typeface="+mn-cs"/>
              </a:rPr>
              <a:t>Eligible expenses incurred on May 1, 2028, through June 30, 2032, are allowable under this award. Please take note of those dates – Academic Year 2028-2029 is the first year scholarships will be available under this round. </a:t>
            </a:r>
          </a:p>
          <a:p>
            <a:pPr eaLnBrk="0" fontAlgn="base" hangingPunct="0"/>
            <a:endParaRPr lang="en-US" sz="1200" kern="1200">
              <a:solidFill>
                <a:schemeClr val="tx1"/>
              </a:solidFill>
              <a:effectLst/>
              <a:latin typeface="+mn-lt"/>
              <a:ea typeface="MS PGothic" pitchFamily="34" charset="-128"/>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mn-lt"/>
                <a:ea typeface="MS PGothic" pitchFamily="34" charset="-128"/>
                <a:cs typeface="+mn-cs"/>
              </a:rPr>
              <a:t>The FY27 program period is four-years, not five as in previous rounds. And this program will not have the total award allocated over the program period. Instead, programs will receive annual award letters based on performance. </a:t>
            </a:r>
          </a:p>
          <a:p>
            <a:pPr eaLnBrk="0" fontAlgn="base" hangingPunct="0"/>
            <a:endParaRPr lang="en-US" sz="1200" kern="1200">
              <a:solidFill>
                <a:schemeClr val="tx1"/>
              </a:solidFill>
              <a:effectLst/>
              <a:latin typeface="+mn-lt"/>
              <a:ea typeface="MS PGothic" pitchFamily="34" charset="-128"/>
              <a:cs typeface="+mn-cs"/>
            </a:endParaRPr>
          </a:p>
        </p:txBody>
      </p:sp>
      <p:sp>
        <p:nvSpPr>
          <p:cNvPr id="4" name="Slide Number Placeholder 3">
            <a:extLst>
              <a:ext uri="{FF2B5EF4-FFF2-40B4-BE49-F238E27FC236}">
                <a16:creationId xmlns:a16="http://schemas.microsoft.com/office/drawing/2014/main" id="{18AAD8CB-493C-ACBE-FF15-36EBEDAA67D0}"/>
              </a:ext>
            </a:extLst>
          </p:cNvPr>
          <p:cNvSpPr>
            <a:spLocks noGrp="1"/>
          </p:cNvSpPr>
          <p:nvPr>
            <p:ph type="sldNum" sz="quarter" idx="5"/>
          </p:nvPr>
        </p:nvSpPr>
        <p:spPr/>
        <p:txBody>
          <a:bodyPr/>
          <a:lstStyle/>
          <a:p>
            <a:pPr>
              <a:defRPr/>
            </a:pPr>
            <a:fld id="{FF2F72BF-CBF2-43ED-9AEE-61FA2723AB2A}" type="slidenum">
              <a:rPr lang="en-US" altLang="en-US" smtClean="0"/>
              <a:pPr>
                <a:defRPr/>
              </a:pPr>
              <a:t>11</a:t>
            </a:fld>
            <a:endParaRPr lang="en-US" altLang="en-US"/>
          </a:p>
        </p:txBody>
      </p:sp>
    </p:spTree>
    <p:extLst>
      <p:ext uri="{BB962C8B-B14F-4D97-AF65-F5344CB8AC3E}">
        <p14:creationId xmlns:p14="http://schemas.microsoft.com/office/powerpoint/2010/main" val="3958645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S PGothic" pitchFamily="34" charset="-128"/>
                <a:cs typeface="+mn-cs"/>
              </a:rPr>
              <a:t>Budget Model has changed.</a:t>
            </a:r>
          </a:p>
          <a:p>
            <a:pPr lvl="0"/>
            <a:endParaRPr lang="en-US" sz="1200" kern="1200">
              <a:solidFill>
                <a:schemeClr val="tx1"/>
              </a:solidFill>
              <a:effectLst/>
              <a:latin typeface="+mn-lt"/>
              <a:ea typeface="MS PGothic" pitchFamily="34" charset="-128"/>
              <a:cs typeface="+mn-cs"/>
            </a:endParaRPr>
          </a:p>
          <a:p>
            <a:pPr lvl="0"/>
            <a:r>
              <a:rPr lang="en-US" sz="1200" kern="1200">
                <a:solidFill>
                  <a:schemeClr val="tx1"/>
                </a:solidFill>
                <a:effectLst/>
                <a:latin typeface="+mn-lt"/>
                <a:ea typeface="MS PGothic" pitchFamily="34" charset="-128"/>
                <a:cs typeface="+mn-cs"/>
              </a:rPr>
              <a:t>No cohort model.</a:t>
            </a:r>
          </a:p>
          <a:p>
            <a:pPr lvl="0"/>
            <a:endParaRPr lang="en-US" sz="1200" kern="1200">
              <a:solidFill>
                <a:schemeClr val="tx1"/>
              </a:solidFill>
              <a:effectLst/>
              <a:latin typeface="+mn-lt"/>
              <a:ea typeface="MS PGothic" pitchFamily="34" charset="-128"/>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mn-lt"/>
                <a:ea typeface="MS PGothic" pitchFamily="34" charset="-128"/>
                <a:cs typeface="+mn-cs"/>
              </a:rPr>
              <a:t>No set cycle for recruitment. </a:t>
            </a:r>
            <a:r>
              <a:rPr lang="en-US" altLang="en-US"/>
              <a:t>Recruitment can include one cohort to align with your institution’s goals for </a:t>
            </a:r>
            <a:r>
              <a:rPr lang="en-US" altLang="en-US" u="sng"/>
              <a:t>increasing enrollment and completion</a:t>
            </a:r>
          </a:p>
          <a:p>
            <a:pPr lvl="0"/>
            <a:endParaRPr lang="en-US" sz="1200" kern="1200">
              <a:solidFill>
                <a:schemeClr val="tx1"/>
              </a:solidFill>
              <a:effectLst/>
              <a:latin typeface="+mn-lt"/>
              <a:ea typeface="MS PGothic" pitchFamily="34" charset="-128"/>
              <a:cs typeface="+mn-cs"/>
            </a:endParaRPr>
          </a:p>
          <a:p>
            <a:pPr lvl="0"/>
            <a:r>
              <a:rPr lang="en-US" sz="1200" kern="1200">
                <a:solidFill>
                  <a:schemeClr val="tx1"/>
                </a:solidFill>
                <a:effectLst/>
                <a:latin typeface="+mn-lt"/>
                <a:ea typeface="MS PGothic" pitchFamily="34" charset="-128"/>
                <a:cs typeface="+mn-cs"/>
              </a:rPr>
              <a:t>Your budget, and budget narrative, should reflect a recruiting strategy that is based on one, two, three, or four new cohorts according to that recruitment strategy </a:t>
            </a:r>
          </a:p>
          <a:p>
            <a:pPr lvl="0"/>
            <a:endParaRPr lang="en-US" sz="1200" kern="1200">
              <a:solidFill>
                <a:schemeClr val="tx1"/>
              </a:solidFill>
              <a:effectLst/>
              <a:latin typeface="+mn-lt"/>
              <a:ea typeface="MS PGothic" pitchFamily="34" charset="-128"/>
              <a:cs typeface="+mn-cs"/>
            </a:endParaRPr>
          </a:p>
          <a:p>
            <a:pPr lvl="0"/>
            <a:r>
              <a:rPr lang="en-US" sz="1200" kern="1200">
                <a:solidFill>
                  <a:schemeClr val="tx1"/>
                </a:solidFill>
                <a:effectLst/>
                <a:latin typeface="+mn-lt"/>
                <a:ea typeface="MS PGothic" pitchFamily="34" charset="-128"/>
                <a:cs typeface="+mn-cs"/>
              </a:rPr>
              <a:t>ODHE intend to support students to completion – even after the program period ends, possibility for completion grants remain part of the program, pending support by the administration and funding from the General Assembly. </a:t>
            </a:r>
          </a:p>
          <a:p>
            <a:pPr lvl="0"/>
            <a:endParaRPr lang="en-US" sz="1200" kern="1200">
              <a:solidFill>
                <a:schemeClr val="tx1"/>
              </a:solidFill>
              <a:effectLst/>
              <a:latin typeface="+mn-lt"/>
              <a:ea typeface="MS PGothic" pitchFamily="34" charset="-128"/>
              <a:cs typeface="+mn-cs"/>
            </a:endParaRPr>
          </a:p>
          <a:p>
            <a:pPr lvl="0"/>
            <a:r>
              <a:rPr lang="en-US" sz="1200" kern="1200">
                <a:solidFill>
                  <a:schemeClr val="tx1"/>
                </a:solidFill>
                <a:effectLst/>
                <a:latin typeface="+mn-lt"/>
                <a:ea typeface="MS PGothic" pitchFamily="34" charset="-128"/>
                <a:cs typeface="+mn-cs"/>
              </a:rPr>
              <a:t>If you have existing COF programs, please take into consideration the timing of this four year program period and any impacts on the continuity of your COF program – consider when your programs</a:t>
            </a:r>
            <a:r>
              <a:rPr lang="en-US" sz="1200" b="1" kern="1200">
                <a:solidFill>
                  <a:schemeClr val="tx1"/>
                </a:solidFill>
                <a:effectLst/>
                <a:latin typeface="+mn-lt"/>
                <a:ea typeface="MS PGothic" pitchFamily="34" charset="-128"/>
                <a:cs typeface="+mn-cs"/>
              </a:rPr>
              <a:t> end, and where this one will start and plan accordingly. </a:t>
            </a:r>
            <a:endParaRPr lang="en-US" sz="1200" kern="1200">
              <a:solidFill>
                <a:schemeClr val="tx1"/>
              </a:solidFill>
              <a:effectLst/>
              <a:latin typeface="+mn-lt"/>
              <a:ea typeface="MS PGothic" pitchFamily="34" charset="-128"/>
              <a:cs typeface="+mn-cs"/>
            </a:endParaRPr>
          </a:p>
          <a:p>
            <a:r>
              <a:rPr lang="en-US" sz="1200" b="1" kern="1200">
                <a:solidFill>
                  <a:schemeClr val="tx1"/>
                </a:solidFill>
                <a:effectLst/>
                <a:latin typeface="+mn-lt"/>
                <a:ea typeface="MS PGothic" pitchFamily="34" charset="-128"/>
                <a:cs typeface="+mn-cs"/>
              </a:rPr>
              <a:t> </a:t>
            </a:r>
            <a:endParaRPr lang="en-US" sz="1200" kern="1200">
              <a:solidFill>
                <a:schemeClr val="tx1"/>
              </a:solidFill>
              <a:effectLst/>
              <a:latin typeface="+mn-lt"/>
              <a:ea typeface="MS PGothic" pitchFamily="34" charset="-128"/>
              <a:cs typeface="+mn-cs"/>
            </a:endParaRPr>
          </a:p>
          <a:p>
            <a:endParaRPr lang="en-US"/>
          </a:p>
        </p:txBody>
      </p:sp>
      <p:sp>
        <p:nvSpPr>
          <p:cNvPr id="4" name="Slide Number Placeholder 3"/>
          <p:cNvSpPr>
            <a:spLocks noGrp="1"/>
          </p:cNvSpPr>
          <p:nvPr>
            <p:ph type="sldNum" sz="quarter" idx="5"/>
          </p:nvPr>
        </p:nvSpPr>
        <p:spPr/>
        <p:txBody>
          <a:bodyPr/>
          <a:lstStyle/>
          <a:p>
            <a:pPr>
              <a:defRPr/>
            </a:pPr>
            <a:fld id="{7067C2F9-3589-43FB-8B3D-C2B52C042257}" type="slidenum">
              <a:rPr lang="en-US" altLang="en-US" smtClean="0"/>
              <a:pPr>
                <a:defRPr/>
              </a:pPr>
              <a:t>12</a:t>
            </a:fld>
            <a:endParaRPr lang="en-US" altLang="en-US"/>
          </a:p>
        </p:txBody>
      </p:sp>
    </p:spTree>
    <p:extLst>
      <p:ext uri="{BB962C8B-B14F-4D97-AF65-F5344CB8AC3E}">
        <p14:creationId xmlns:p14="http://schemas.microsoft.com/office/powerpoint/2010/main" val="3706975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S PGothic" pitchFamily="34" charset="-128"/>
                <a:cs typeface="+mn-cs"/>
              </a:rPr>
              <a:t>Choose Ohio First funds are intended to be used </a:t>
            </a:r>
            <a:r>
              <a:rPr lang="en-US" sz="1200" u="sng" kern="1200">
                <a:solidFill>
                  <a:schemeClr val="tx1"/>
                </a:solidFill>
                <a:effectLst/>
                <a:latin typeface="+mn-lt"/>
                <a:ea typeface="MS PGothic" pitchFamily="34" charset="-128"/>
                <a:cs typeface="+mn-cs"/>
              </a:rPr>
              <a:t>only</a:t>
            </a:r>
            <a:r>
              <a:rPr lang="en-US" sz="1200" kern="1200">
                <a:solidFill>
                  <a:schemeClr val="tx1"/>
                </a:solidFill>
                <a:effectLst/>
                <a:latin typeface="+mn-lt"/>
                <a:ea typeface="MS PGothic" pitchFamily="34" charset="-128"/>
                <a:cs typeface="+mn-cs"/>
              </a:rPr>
              <a:t> for student scholarships. The funds may be applied toward tuition and general fees, lab fees, book vouchers, and meal plans. General fees are defined as those fees assessed uniformly to all students and those that do not allow for a waiver to be offered to any student. Lab fees were a new addition to the FY26 round and will be eligible for the FY 27 programs. Lab fees are not an eligible expense for any other COF program. </a:t>
            </a:r>
          </a:p>
          <a:p>
            <a:endParaRPr lang="en-US" sz="1200" kern="1200">
              <a:solidFill>
                <a:schemeClr val="tx1"/>
              </a:solidFill>
              <a:effectLst/>
              <a:latin typeface="+mn-lt"/>
              <a:ea typeface="MS PGothic" pitchFamily="34" charset="-128"/>
              <a:cs typeface="+mn-cs"/>
            </a:endParaRPr>
          </a:p>
          <a:p>
            <a:endParaRPr lang="en-US" sz="1200" kern="1200">
              <a:solidFill>
                <a:schemeClr val="tx1"/>
              </a:solidFill>
              <a:effectLst/>
              <a:latin typeface="+mn-lt"/>
              <a:ea typeface="MS PGothic" pitchFamily="34" charset="-128"/>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mn-lt"/>
                <a:ea typeface="MS PGothic" pitchFamily="34" charset="-128"/>
                <a:cs typeface="+mn-cs"/>
              </a:rPr>
              <a:t>COF dollars can be combined with other financial aid. </a:t>
            </a:r>
            <a:r>
              <a:rPr lang="en-US" sz="1200">
                <a:ea typeface="MS PGothic" pitchFamily="34" charset="-128"/>
              </a:rPr>
              <a:t>COF funds cannot be refunded to a student. COF does not prohibit refunds of other sources of aid</a:t>
            </a:r>
            <a:endParaRPr lang="en-US" sz="1200">
              <a:latin typeface="Calibri" panose="020F0502020204030204" pitchFamily="34" charset="0"/>
              <a:cs typeface="Calibri" panose="020F0502020204030204" pitchFamily="34" charset="0"/>
            </a:endParaRP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Institutions must specifically list and itemize “Choose Ohio First scholarship” in financial aid award letters, and tuition statements. Choose Ohio First language and branding should be used in communications related to the scholarship. I know some institutions like to use an acronym for their COF program and honestly, sometimes I wish we would, too, instead of using FY21, FY22, etc. However, award agreements require that the programs and scholarships be branded as Choose Ohio First, so if you use an acronym for your program name, please include Choose Ohio First in that program name</a:t>
            </a:r>
          </a:p>
          <a:p>
            <a:endParaRPr lang="en-US" sz="1200" kern="1200">
              <a:solidFill>
                <a:schemeClr val="tx1"/>
              </a:solidFill>
              <a:effectLst/>
              <a:latin typeface="+mn-lt"/>
              <a:ea typeface="MS PGothic" pitchFamily="34" charset="-128"/>
              <a:cs typeface="+mn-cs"/>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mn-lt"/>
                <a:ea typeface="MS PGothic" pitchFamily="34" charset="-128"/>
                <a:cs typeface="+mn-cs"/>
              </a:rPr>
              <a:t>Institutions may </a:t>
            </a:r>
            <a:r>
              <a:rPr lang="en-US" sz="1200" u="sng" kern="1200">
                <a:solidFill>
                  <a:schemeClr val="tx1"/>
                </a:solidFill>
                <a:effectLst/>
                <a:latin typeface="+mn-lt"/>
                <a:ea typeface="MS PGothic" pitchFamily="34" charset="-128"/>
                <a:cs typeface="+mn-cs"/>
              </a:rPr>
              <a:t>not</a:t>
            </a:r>
            <a:r>
              <a:rPr lang="en-US" sz="1200" kern="1200">
                <a:solidFill>
                  <a:schemeClr val="tx1"/>
                </a:solidFill>
                <a:effectLst/>
                <a:latin typeface="+mn-lt"/>
                <a:ea typeface="MS PGothic" pitchFamily="34" charset="-128"/>
                <a:cs typeface="+mn-cs"/>
              </a:rPr>
              <a:t> use any portion of funds for administration. However, administrative expenses that directly support your COF program could be eligible sources of matching funds. </a:t>
            </a:r>
          </a:p>
          <a:p>
            <a:endParaRPr lang="en-US" sz="1200" kern="1200">
              <a:solidFill>
                <a:schemeClr val="tx1"/>
              </a:solidFill>
              <a:effectLst/>
              <a:latin typeface="+mn-lt"/>
              <a:ea typeface="MS PGothic" pitchFamily="34" charset="-128"/>
              <a:cs typeface="+mn-cs"/>
            </a:endParaRPr>
          </a:p>
        </p:txBody>
      </p:sp>
      <p:sp>
        <p:nvSpPr>
          <p:cNvPr id="4" name="Slide Number Placeholder 3"/>
          <p:cNvSpPr>
            <a:spLocks noGrp="1"/>
          </p:cNvSpPr>
          <p:nvPr>
            <p:ph type="sldNum" sz="quarter" idx="5"/>
          </p:nvPr>
        </p:nvSpPr>
        <p:spPr/>
        <p:txBody>
          <a:bodyPr/>
          <a:lstStyle/>
          <a:p>
            <a:pPr>
              <a:defRPr/>
            </a:pPr>
            <a:fld id="{FF2F72BF-CBF2-43ED-9AEE-61FA2723AB2A}" type="slidenum">
              <a:rPr lang="en-US" altLang="en-US" smtClean="0"/>
              <a:pPr>
                <a:defRPr/>
              </a:pPr>
              <a:t>13</a:t>
            </a:fld>
            <a:endParaRPr lang="en-US" altLang="en-US"/>
          </a:p>
        </p:txBody>
      </p:sp>
    </p:spTree>
    <p:extLst>
      <p:ext uri="{BB962C8B-B14F-4D97-AF65-F5344CB8AC3E}">
        <p14:creationId xmlns:p14="http://schemas.microsoft.com/office/powerpoint/2010/main" val="2782703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S PGothic" pitchFamily="34" charset="-128"/>
                <a:cs typeface="+mn-cs"/>
              </a:rPr>
              <a:t>The Ohio Revised Code sets the maximum and minimum scholarship amounts. </a:t>
            </a:r>
          </a:p>
          <a:p>
            <a:endParaRPr lang="en-US" sz="1200" kern="1200">
              <a:solidFill>
                <a:schemeClr val="tx1"/>
              </a:solidFill>
              <a:effectLst/>
              <a:latin typeface="+mn-lt"/>
              <a:ea typeface="MS PGothic" pitchFamily="34" charset="-128"/>
              <a:cs typeface="+mn-cs"/>
            </a:endParaRPr>
          </a:p>
          <a:p>
            <a:pPr>
              <a:lnSpc>
                <a:spcPct val="100000"/>
              </a:lnSpc>
            </a:pPr>
            <a:r>
              <a:rPr lang="en-US" sz="1200">
                <a:latin typeface="Calibri" panose="020F0502020204030204" pitchFamily="34" charset="0"/>
                <a:cs typeface="Calibri" panose="020F0502020204030204" pitchFamily="34" charset="0"/>
              </a:rPr>
              <a:t>The minimum student award of $1,500 for degree seeking students and a minimum student award of $500 certificate students, over the three terms in an academic year. </a:t>
            </a:r>
          </a:p>
          <a:p>
            <a:pPr>
              <a:lnSpc>
                <a:spcPct val="100000"/>
              </a:lnSpc>
            </a:pPr>
            <a:endParaRPr lang="en-US" sz="1200">
              <a:latin typeface="Calibri" panose="020F0502020204030204" pitchFamily="34" charset="0"/>
              <a:cs typeface="Calibri" panose="020F0502020204030204" pitchFamily="34" charset="0"/>
            </a:endParaRPr>
          </a:p>
          <a:p>
            <a:pPr>
              <a:lnSpc>
                <a:spcPct val="100000"/>
              </a:lnSpc>
            </a:pPr>
            <a:r>
              <a:rPr lang="en-US" sz="1200">
                <a:latin typeface="Calibri" panose="020F0502020204030204" pitchFamily="34" charset="0"/>
                <a:cs typeface="Calibri" panose="020F0502020204030204" pitchFamily="34" charset="0"/>
              </a:rPr>
              <a:t>Max award changes each year and is based on a formula, currently $9, 445. </a:t>
            </a:r>
          </a:p>
          <a:p>
            <a:r>
              <a:rPr lang="en-US" sz="1200" kern="1200">
                <a:solidFill>
                  <a:schemeClr val="tx1"/>
                </a:solidFill>
                <a:effectLst/>
                <a:latin typeface="+mn-lt"/>
                <a:ea typeface="MS PGothic" pitchFamily="34" charset="-128"/>
                <a:cs typeface="+mn-cs"/>
              </a:rPr>
              <a:t>The maximum amount will likely increase throughout the four year grant period. We do not anticipate it decreasing.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Choose Ohio First scholars can be full-time or part-time students.</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Eligible students must be Ohio residents seeking an undergraduate or graduate degree, or a for-credit certificate in a program of study that has a CIP code on the FY26 Choose Ohio First Eligible CIP List.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Unlike in past years, students enrolled in an approved program with a CIP on the FY26 STEM list are eligible to receive COF. However, institutions should prioritize awarding scholarships to students with CIPs that were selected for the proposal to count toward as part of the enrollment growth pledge.</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COF scholars must also be new to the program of study at the institution. This may include transfer students from other institutions or internal transfer students such as when a current student switches from a non-STEM major into a COF-STEM program of study.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Institutions may add additional eligibility criteria based on the focus of the proposal and to better achieve the goals of the program. For example, some institutions include minimum GPA requirements. The state does not have minimum GPA requirements for student eligibility, but institutions may develop GPA standards to support student success.</a:t>
            </a:r>
          </a:p>
        </p:txBody>
      </p:sp>
      <p:sp>
        <p:nvSpPr>
          <p:cNvPr id="4" name="Slide Number Placeholder 3"/>
          <p:cNvSpPr>
            <a:spLocks noGrp="1"/>
          </p:cNvSpPr>
          <p:nvPr>
            <p:ph type="sldNum" sz="quarter" idx="5"/>
          </p:nvPr>
        </p:nvSpPr>
        <p:spPr/>
        <p:txBody>
          <a:bodyPr/>
          <a:lstStyle/>
          <a:p>
            <a:pPr>
              <a:defRPr/>
            </a:pPr>
            <a:fld id="{FF2F72BF-CBF2-43ED-9AEE-61FA2723AB2A}" type="slidenum">
              <a:rPr lang="en-US" altLang="en-US"/>
              <a:pPr>
                <a:defRPr/>
              </a:pPr>
              <a:t>14</a:t>
            </a:fld>
            <a:endParaRPr lang="en-US" altLang="en-US"/>
          </a:p>
        </p:txBody>
      </p:sp>
    </p:spTree>
    <p:extLst>
      <p:ext uri="{BB962C8B-B14F-4D97-AF65-F5344CB8AC3E}">
        <p14:creationId xmlns:p14="http://schemas.microsoft.com/office/powerpoint/2010/main" val="2959340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S PGothic" pitchFamily="34" charset="-128"/>
                <a:cs typeface="+mn-cs"/>
              </a:rPr>
              <a:t>Institutions are encouraged to follow the formatting guidelines provided in the RFP. These guidelines are there for your benefit and facilitate a consistent process by the review team.  Reviewers are under no obligation to review pages that exceed the stated maximums. Additionally, they are under no obligation to click on hyperlinks. Our best advice is to fit all of your information within the page limits and follow the outline of the RFP.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Also, when it comes to content, please provide examples and outcomes whenever possible. Doing so give us a better understanding of your program and the likelihood of a successful program. </a:t>
            </a:r>
          </a:p>
        </p:txBody>
      </p:sp>
      <p:sp>
        <p:nvSpPr>
          <p:cNvPr id="4" name="Slide Number Placeholder 3"/>
          <p:cNvSpPr>
            <a:spLocks noGrp="1"/>
          </p:cNvSpPr>
          <p:nvPr>
            <p:ph type="sldNum" sz="quarter" idx="5"/>
          </p:nvPr>
        </p:nvSpPr>
        <p:spPr/>
        <p:txBody>
          <a:bodyPr/>
          <a:lstStyle/>
          <a:p>
            <a:pPr>
              <a:defRPr/>
            </a:pPr>
            <a:fld id="{7067C2F9-3589-43FB-8B3D-C2B52C042257}" type="slidenum">
              <a:rPr lang="en-US" altLang="en-US" smtClean="0"/>
              <a:pPr>
                <a:defRPr/>
              </a:pPr>
              <a:t>15</a:t>
            </a:fld>
            <a:endParaRPr lang="en-US" altLang="en-US"/>
          </a:p>
        </p:txBody>
      </p:sp>
    </p:spTree>
    <p:extLst>
      <p:ext uri="{BB962C8B-B14F-4D97-AF65-F5344CB8AC3E}">
        <p14:creationId xmlns:p14="http://schemas.microsoft.com/office/powerpoint/2010/main" val="18819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4536D-93A8-B55F-C226-C12F773FA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B1589-B691-4F4B-4FA4-8DFBDFD152B8}"/>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DC3B43CB-F089-27DC-EE39-230642F23C60}"/>
              </a:ext>
            </a:extLst>
          </p:cNvPr>
          <p:cNvSpPr>
            <a:spLocks noGrp="1"/>
          </p:cNvSpPr>
          <p:nvPr>
            <p:ph type="body" idx="1"/>
          </p:nvPr>
        </p:nvSpPr>
        <p:spPr/>
        <p:txBody>
          <a:bodyPr/>
          <a:lstStyle/>
          <a:p>
            <a:r>
              <a:rPr lang="en-US" sz="1200" kern="1200">
                <a:solidFill>
                  <a:schemeClr val="tx1"/>
                </a:solidFill>
                <a:effectLst/>
                <a:latin typeface="+mn-lt"/>
                <a:ea typeface="MS PGothic" pitchFamily="34" charset="-128"/>
                <a:cs typeface="+mn-cs"/>
              </a:rPr>
              <a:t>The RFP portal is THE place where you can view the RFP and related materials, and where you will submit your proposal. Instructions for how to navigate the RFP portal will be posted with the RFP materials. When it comes time to submit the proposal, you will need to upload three documents.</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First, is the executive summary uploaded in a word document format. The executive summary will represent your proposal when we have a public meeting for the RFP.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Second, is the COF FY27 Application Excel File. Please download the template from the RFP portal </a:t>
            </a:r>
            <a:r>
              <a:rPr lang="en-US" sz="1200" b="1" kern="1200">
                <a:solidFill>
                  <a:schemeClr val="tx1"/>
                </a:solidFill>
                <a:effectLst/>
                <a:latin typeface="+mn-lt"/>
                <a:ea typeface="MS PGothic" pitchFamily="34" charset="-128"/>
                <a:cs typeface="+mn-cs"/>
              </a:rPr>
              <a:t>and read the instructions for guidance </a:t>
            </a:r>
            <a:r>
              <a:rPr lang="en-US" sz="1200" kern="1200">
                <a:solidFill>
                  <a:schemeClr val="tx1"/>
                </a:solidFill>
                <a:effectLst/>
                <a:latin typeface="+mn-lt"/>
                <a:ea typeface="MS PGothic" pitchFamily="34" charset="-128"/>
                <a:cs typeface="+mn-cs"/>
              </a:rPr>
              <a:t>on how to complete the workbook. Please do not modify the workbook. Once complete, you will upload this file to the portal as the second part of your proposal. </a:t>
            </a:r>
          </a:p>
          <a:p>
            <a:endParaRPr lang="en-US" sz="1200" kern="1200">
              <a:solidFill>
                <a:schemeClr val="tx1"/>
              </a:solidFill>
              <a:effectLst/>
              <a:latin typeface="+mn-lt"/>
              <a:ea typeface="MS PGothic" pitchFamily="34" charset="-128"/>
              <a:cs typeface="+mn-cs"/>
            </a:endParaRPr>
          </a:p>
          <a:p>
            <a:r>
              <a:rPr lang="en-US" sz="1200" kern="1200">
                <a:solidFill>
                  <a:schemeClr val="tx1"/>
                </a:solidFill>
                <a:effectLst/>
                <a:latin typeface="+mn-lt"/>
                <a:ea typeface="MS PGothic" pitchFamily="34" charset="-128"/>
                <a:cs typeface="+mn-cs"/>
              </a:rPr>
              <a:t>Third, a PDF document upload should contain your entire proposal, including the Executive Summary and excel application file sheets. Having the entire proposal in one file ensures that nothing gets lost in the upload and downloading of the proposals. Everything should be included in the PDF. </a:t>
            </a:r>
          </a:p>
          <a:p>
            <a:endParaRPr lang="en-US" b="0"/>
          </a:p>
        </p:txBody>
      </p:sp>
      <p:sp>
        <p:nvSpPr>
          <p:cNvPr id="4" name="Slide Number Placeholder 3">
            <a:extLst>
              <a:ext uri="{FF2B5EF4-FFF2-40B4-BE49-F238E27FC236}">
                <a16:creationId xmlns:a16="http://schemas.microsoft.com/office/drawing/2014/main" id="{2778B929-C6CE-DEF8-7D01-DC68B4E05588}"/>
              </a:ext>
            </a:extLst>
          </p:cNvPr>
          <p:cNvSpPr>
            <a:spLocks noGrp="1"/>
          </p:cNvSpPr>
          <p:nvPr>
            <p:ph type="sldNum" sz="quarter" idx="5"/>
          </p:nvPr>
        </p:nvSpPr>
        <p:spPr/>
        <p:txBody>
          <a:bodyPr/>
          <a:lstStyle/>
          <a:p>
            <a:pPr>
              <a:defRPr/>
            </a:pPr>
            <a:fld id="{FF2F72BF-CBF2-43ED-9AEE-61FA2723AB2A}" type="slidenum">
              <a:rPr lang="en-US" altLang="en-US"/>
              <a:pPr>
                <a:defRPr/>
              </a:pPr>
              <a:t>16</a:t>
            </a:fld>
            <a:endParaRPr lang="en-US" altLang="en-US"/>
          </a:p>
        </p:txBody>
      </p:sp>
    </p:spTree>
    <p:extLst>
      <p:ext uri="{BB962C8B-B14F-4D97-AF65-F5344CB8AC3E}">
        <p14:creationId xmlns:p14="http://schemas.microsoft.com/office/powerpoint/2010/main" val="590023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can receive partial points</a:t>
            </a:r>
          </a:p>
        </p:txBody>
      </p:sp>
      <p:sp>
        <p:nvSpPr>
          <p:cNvPr id="4" name="Slide Number Placeholder 3"/>
          <p:cNvSpPr>
            <a:spLocks noGrp="1"/>
          </p:cNvSpPr>
          <p:nvPr>
            <p:ph type="sldNum" sz="quarter" idx="5"/>
          </p:nvPr>
        </p:nvSpPr>
        <p:spPr/>
        <p:txBody>
          <a:bodyPr/>
          <a:lstStyle/>
          <a:p>
            <a:pPr>
              <a:defRPr/>
            </a:pPr>
            <a:fld id="{7067C2F9-3589-43FB-8B3D-C2B52C042257}" type="slidenum">
              <a:rPr lang="en-US" altLang="en-US" smtClean="0"/>
              <a:pPr>
                <a:defRPr/>
              </a:pPr>
              <a:t>17</a:t>
            </a:fld>
            <a:endParaRPr lang="en-US" altLang="en-US"/>
          </a:p>
        </p:txBody>
      </p:sp>
    </p:spTree>
    <p:extLst>
      <p:ext uri="{BB962C8B-B14F-4D97-AF65-F5344CB8AC3E}">
        <p14:creationId xmlns:p14="http://schemas.microsoft.com/office/powerpoint/2010/main" val="1678366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7067C2F9-3589-43FB-8B3D-C2B52C042257}" type="slidenum">
              <a:rPr lang="en-US" altLang="en-US" smtClean="0"/>
              <a:pPr>
                <a:defRPr/>
              </a:pPr>
              <a:t>19</a:t>
            </a:fld>
            <a:endParaRPr lang="en-US" altLang="en-US"/>
          </a:p>
        </p:txBody>
      </p:sp>
    </p:spTree>
    <p:extLst>
      <p:ext uri="{BB962C8B-B14F-4D97-AF65-F5344CB8AC3E}">
        <p14:creationId xmlns:p14="http://schemas.microsoft.com/office/powerpoint/2010/main" val="704053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7067C2F9-3589-43FB-8B3D-C2B52C042257}" type="slidenum">
              <a:rPr lang="en-US" altLang="en-US" smtClean="0"/>
              <a:pPr>
                <a:defRPr/>
              </a:pPr>
              <a:t>20</a:t>
            </a:fld>
            <a:endParaRPr lang="en-US" altLang="en-US"/>
          </a:p>
        </p:txBody>
      </p:sp>
    </p:spTree>
    <p:extLst>
      <p:ext uri="{BB962C8B-B14F-4D97-AF65-F5344CB8AC3E}">
        <p14:creationId xmlns:p14="http://schemas.microsoft.com/office/powerpoint/2010/main" val="3976157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Emily</a:t>
            </a:r>
          </a:p>
        </p:txBody>
      </p:sp>
      <p:sp>
        <p:nvSpPr>
          <p:cNvPr id="4" name="Slide Number Placeholder 3"/>
          <p:cNvSpPr>
            <a:spLocks noGrp="1"/>
          </p:cNvSpPr>
          <p:nvPr>
            <p:ph type="sldNum" sz="quarter" idx="5"/>
          </p:nvPr>
        </p:nvSpPr>
        <p:spPr/>
        <p:txBody>
          <a:bodyPr/>
          <a:lstStyle/>
          <a:p>
            <a:pPr>
              <a:defRPr/>
            </a:pPr>
            <a:fld id="{FF2F72BF-CBF2-43ED-9AEE-61FA2723AB2A}" type="slidenum">
              <a:rPr lang="en-US" altLang="en-US" smtClean="0"/>
              <a:pPr>
                <a:defRPr/>
              </a:pPr>
              <a:t>21</a:t>
            </a:fld>
            <a:endParaRPr lang="en-US" altLang="en-US"/>
          </a:p>
        </p:txBody>
      </p:sp>
    </p:spTree>
    <p:extLst>
      <p:ext uri="{BB962C8B-B14F-4D97-AF65-F5344CB8AC3E}">
        <p14:creationId xmlns:p14="http://schemas.microsoft.com/office/powerpoint/2010/main" val="3410535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9D7E9CE-1274-6C72-AFDC-A70279BBED17}"/>
              </a:ext>
            </a:extLst>
          </p:cNvPr>
          <p:cNvCxnSpPr/>
          <p:nvPr userDrawn="1"/>
        </p:nvCxnSpPr>
        <p:spPr>
          <a:xfrm>
            <a:off x="762000" y="1524000"/>
            <a:ext cx="10515600" cy="0"/>
          </a:xfrm>
          <a:prstGeom prst="line">
            <a:avLst/>
          </a:prstGeom>
          <a:ln w="19050">
            <a:solidFill>
              <a:srgbClr val="0E3F75"/>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ctrTitle"/>
          </p:nvPr>
        </p:nvSpPr>
        <p:spPr>
          <a:xfrm>
            <a:off x="1524000" y="313537"/>
            <a:ext cx="9144000" cy="1131884"/>
          </a:xfrm>
          <a:prstGeom prst="rect">
            <a:avLst/>
          </a:prstGeom>
        </p:spPr>
        <p:txBody>
          <a:bodyPr anchor="b"/>
          <a:lstStyle>
            <a:lvl1pPr algn="ctr">
              <a:defRPr sz="4000" b="0">
                <a:solidFill>
                  <a:srgbClr val="0E3F75"/>
                </a:solidFill>
                <a:latin typeface="Source Sans Pro"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1524000" y="1676401"/>
            <a:ext cx="9144000" cy="358139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5">
            <a:extLst>
              <a:ext uri="{FF2B5EF4-FFF2-40B4-BE49-F238E27FC236}">
                <a16:creationId xmlns:a16="http://schemas.microsoft.com/office/drawing/2014/main" id="{7E5DB799-81D2-11AB-3216-B7615EA56F47}"/>
              </a:ext>
            </a:extLst>
          </p:cNvPr>
          <p:cNvSpPr>
            <a:spLocks noGrp="1"/>
          </p:cNvSpPr>
          <p:nvPr>
            <p:ph type="sldNum" sz="quarter" idx="10"/>
          </p:nvPr>
        </p:nvSpPr>
        <p:spPr>
          <a:xfrm>
            <a:off x="3810000" y="6264275"/>
            <a:ext cx="4724400" cy="288925"/>
          </a:xfrm>
          <a:prstGeom prst="rect">
            <a:avLst/>
          </a:prstGeom>
        </p:spPr>
        <p:txBody>
          <a:bodyPr/>
          <a:lstStyle>
            <a:lvl1pPr algn="ctr">
              <a:defRPr>
                <a:solidFill>
                  <a:schemeClr val="bg1"/>
                </a:solidFill>
                <a:latin typeface="Calibri" panose="020F0502020204030204" pitchFamily="34" charset="0"/>
                <a:cs typeface="Calibri" panose="020F0502020204030204" pitchFamily="34" charset="0"/>
              </a:defRPr>
            </a:lvl1pPr>
          </a:lstStyle>
          <a:p>
            <a:pPr>
              <a:defRPr/>
            </a:pPr>
            <a:fld id="{0D0D1A04-4196-4CA8-9905-E87EAFB6D174}" type="slidenum">
              <a:rPr lang="en-US"/>
              <a:pPr>
                <a:defRPr/>
              </a:pPr>
              <a:t>‹#›</a:t>
            </a:fld>
            <a:endParaRPr lang="en-US"/>
          </a:p>
        </p:txBody>
      </p:sp>
    </p:spTree>
    <p:extLst>
      <p:ext uri="{BB962C8B-B14F-4D97-AF65-F5344CB8AC3E}">
        <p14:creationId xmlns:p14="http://schemas.microsoft.com/office/powerpoint/2010/main" val="1209465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lgn="ctr">
              <a:defRPr b="1"/>
            </a:lvl1pPr>
          </a:lstStyle>
          <a:p>
            <a:r>
              <a:rPr lang="en-US"/>
              <a:t>Click to edit Master title style</a:t>
            </a:r>
          </a:p>
        </p:txBody>
      </p:sp>
      <p:sp>
        <p:nvSpPr>
          <p:cNvPr id="3" name="Content Placeholder 2"/>
          <p:cNvSpPr>
            <a:spLocks noGrp="1"/>
          </p:cNvSpPr>
          <p:nvPr>
            <p:ph idx="1"/>
          </p:nvPr>
        </p:nvSpPr>
        <p:spPr>
          <a:xfrm>
            <a:off x="838200" y="1825625"/>
            <a:ext cx="10515600" cy="388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2540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95800" y="365125"/>
            <a:ext cx="6858000" cy="1325563"/>
          </a:xfrm>
          <a:prstGeom prst="rect">
            <a:avLst/>
          </a:prstGeom>
        </p:spPr>
        <p:txBody>
          <a:bodyPr/>
          <a:lstStyle>
            <a:lvl1pPr algn="ctr">
              <a:defRPr b="1"/>
            </a:lvl1pPr>
          </a:lstStyle>
          <a:p>
            <a:r>
              <a:rPr lang="en-US"/>
              <a:t>Click to edit Master title style</a:t>
            </a:r>
          </a:p>
        </p:txBody>
      </p:sp>
      <p:sp>
        <p:nvSpPr>
          <p:cNvPr id="4" name="Content Placeholder 3"/>
          <p:cNvSpPr>
            <a:spLocks noGrp="1"/>
          </p:cNvSpPr>
          <p:nvPr>
            <p:ph sz="half" idx="2"/>
          </p:nvPr>
        </p:nvSpPr>
        <p:spPr>
          <a:xfrm>
            <a:off x="4495800" y="1825625"/>
            <a:ext cx="6858000" cy="38131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6">
            <a:extLst>
              <a:ext uri="{FF2B5EF4-FFF2-40B4-BE49-F238E27FC236}">
                <a16:creationId xmlns:a16="http://schemas.microsoft.com/office/drawing/2014/main" id="{1F235DC3-9F7B-CBEA-407F-6F90E349C645}"/>
              </a:ext>
            </a:extLst>
          </p:cNvPr>
          <p:cNvSpPr>
            <a:spLocks noGrp="1"/>
          </p:cNvSpPr>
          <p:nvPr>
            <p:ph type="sldNum" sz="quarter" idx="10"/>
          </p:nvPr>
        </p:nvSpPr>
        <p:spPr>
          <a:xfrm>
            <a:off x="4724400" y="6248400"/>
            <a:ext cx="2743200" cy="304800"/>
          </a:xfrm>
          <a:prstGeom prst="rect">
            <a:avLst/>
          </a:prstGeom>
        </p:spPr>
        <p:txBody>
          <a:bodyPr/>
          <a:lstStyle>
            <a:lvl1pPr algn="ctr">
              <a:defRPr>
                <a:solidFill>
                  <a:schemeClr val="bg1"/>
                </a:solidFill>
                <a:latin typeface="Calibri" panose="020F0502020204030204" pitchFamily="34" charset="0"/>
                <a:cs typeface="Calibri" panose="020F0502020204030204" pitchFamily="34" charset="0"/>
              </a:defRPr>
            </a:lvl1pPr>
          </a:lstStyle>
          <a:p>
            <a:pPr>
              <a:defRPr/>
            </a:pPr>
            <a:fld id="{15B3EE33-4456-4ACC-A335-550B50208E5A}" type="slidenum">
              <a:rPr lang="en-US"/>
              <a:pPr>
                <a:defRPr/>
              </a:pPr>
              <a:t>‹#›</a:t>
            </a:fld>
            <a:endParaRPr lang="en-US"/>
          </a:p>
        </p:txBody>
      </p:sp>
    </p:spTree>
    <p:extLst>
      <p:ext uri="{BB962C8B-B14F-4D97-AF65-F5344CB8AC3E}">
        <p14:creationId xmlns:p14="http://schemas.microsoft.com/office/powerpoint/2010/main" val="4119282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276600"/>
            <a:ext cx="10515600" cy="2286000"/>
          </a:xfrm>
          <a:prstGeom prst="rect">
            <a:avLst/>
          </a:prstGeom>
        </p:spPr>
        <p:txBody>
          <a:bodyPr anchor="ctr"/>
          <a:lstStyle>
            <a:lvl1pPr algn="ctr">
              <a:defRPr b="1"/>
            </a:lvl1pPr>
          </a:lstStyle>
          <a:p>
            <a:r>
              <a:rPr lang="en-US"/>
              <a:t>Click to edit Master title style</a:t>
            </a:r>
          </a:p>
        </p:txBody>
      </p:sp>
      <p:sp>
        <p:nvSpPr>
          <p:cNvPr id="3" name="Slide Number Placeholder 8">
            <a:extLst>
              <a:ext uri="{FF2B5EF4-FFF2-40B4-BE49-F238E27FC236}">
                <a16:creationId xmlns:a16="http://schemas.microsoft.com/office/drawing/2014/main" id="{136BD8DC-D5A3-4B06-CD87-424E5D776C73}"/>
              </a:ext>
            </a:extLst>
          </p:cNvPr>
          <p:cNvSpPr>
            <a:spLocks noGrp="1"/>
          </p:cNvSpPr>
          <p:nvPr>
            <p:ph type="sldNum" sz="quarter" idx="10"/>
          </p:nvPr>
        </p:nvSpPr>
        <p:spPr>
          <a:xfrm>
            <a:off x="3657600" y="5562600"/>
            <a:ext cx="5181600" cy="669925"/>
          </a:xfrm>
          <a:prstGeom prst="rect">
            <a:avLst/>
          </a:prstGeom>
        </p:spPr>
        <p:txBody>
          <a:bodyPr/>
          <a:lstStyle>
            <a:lvl1pPr>
              <a:defRPr/>
            </a:lvl1pPr>
          </a:lstStyle>
          <a:p>
            <a:pPr>
              <a:defRPr/>
            </a:pPr>
            <a:fld id="{E1013285-9C51-4077-98E8-D26BD9724C47}" type="slidenum">
              <a:rPr lang="en-US"/>
              <a:pPr>
                <a:defRPr/>
              </a:pPr>
              <a:t>‹#›</a:t>
            </a:fld>
            <a:endParaRPr lang="en-US"/>
          </a:p>
        </p:txBody>
      </p:sp>
    </p:spTree>
    <p:extLst>
      <p:ext uri="{BB962C8B-B14F-4D97-AF65-F5344CB8AC3E}">
        <p14:creationId xmlns:p14="http://schemas.microsoft.com/office/powerpoint/2010/main" val="1690895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noAutofit/>
          </a:bodyPr>
          <a:lstStyle>
            <a:lvl1pPr>
              <a:defRPr sz="1800"/>
            </a:lvl1pPr>
            <a:lvl2pPr>
              <a:defRPr sz="165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noAutofit/>
          </a:bodyPr>
          <a:lstStyle>
            <a:lvl1pPr>
              <a:defRPr sz="1800"/>
            </a:lvl1pPr>
            <a:lvl2pPr>
              <a:defRPr sz="165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
            <a:extLst>
              <a:ext uri="{FF2B5EF4-FFF2-40B4-BE49-F238E27FC236}">
                <a16:creationId xmlns:a16="http://schemas.microsoft.com/office/drawing/2014/main" id="{BC9C542C-CE77-4942-A966-6EF41822A85C}"/>
              </a:ext>
            </a:extLst>
          </p:cNvPr>
          <p:cNvSpPr>
            <a:spLocks noGrp="1"/>
          </p:cNvSpPr>
          <p:nvPr>
            <p:ph type="sldNum" sz="quarter" idx="10"/>
          </p:nvPr>
        </p:nvSpPr>
        <p:spPr/>
        <p:txBody>
          <a:bodyPr/>
          <a:lstStyle>
            <a:lvl1pPr>
              <a:defRPr/>
            </a:lvl1pPr>
          </a:lstStyle>
          <a:p>
            <a:pPr>
              <a:defRPr/>
            </a:pPr>
            <a:fld id="{B10F3918-B057-4826-8C9B-0C95A2105646}" type="slidenum">
              <a:rPr lang="en-US" altLang="en-US"/>
              <a:pPr>
                <a:defRPr/>
              </a:pPr>
              <a:t>‹#›</a:t>
            </a:fld>
            <a:endParaRPr lang="en-US" altLang="en-US"/>
          </a:p>
        </p:txBody>
      </p:sp>
    </p:spTree>
    <p:extLst>
      <p:ext uri="{BB962C8B-B14F-4D97-AF65-F5344CB8AC3E}">
        <p14:creationId xmlns:p14="http://schemas.microsoft.com/office/powerpoint/2010/main" val="1569619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16DD33D-22B2-C31C-9DBE-D6FF40BCF6D5}"/>
              </a:ext>
            </a:extLst>
          </p:cNvPr>
          <p:cNvCxnSpPr/>
          <p:nvPr userDrawn="1"/>
        </p:nvCxnSpPr>
        <p:spPr>
          <a:xfrm>
            <a:off x="762000" y="1524000"/>
            <a:ext cx="10515600" cy="0"/>
          </a:xfrm>
          <a:prstGeom prst="line">
            <a:avLst/>
          </a:prstGeom>
          <a:ln w="19050">
            <a:solidFill>
              <a:srgbClr val="0E3F75"/>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ctrTitle"/>
          </p:nvPr>
        </p:nvSpPr>
        <p:spPr>
          <a:xfrm>
            <a:off x="1524000" y="313537"/>
            <a:ext cx="9144000" cy="1131884"/>
          </a:xfrm>
          <a:prstGeom prst="rect">
            <a:avLst/>
          </a:prstGeom>
        </p:spPr>
        <p:txBody>
          <a:bodyPr anchor="b"/>
          <a:lstStyle>
            <a:lvl1pPr algn="ctr">
              <a:defRPr sz="4000" b="0">
                <a:solidFill>
                  <a:srgbClr val="0E3F75"/>
                </a:solidFill>
                <a:latin typeface="Source Sans Pro"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1524000" y="1676401"/>
            <a:ext cx="9144000" cy="358139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5">
            <a:extLst>
              <a:ext uri="{FF2B5EF4-FFF2-40B4-BE49-F238E27FC236}">
                <a16:creationId xmlns:a16="http://schemas.microsoft.com/office/drawing/2014/main" id="{36061562-DB6C-383F-D908-2339D43BDEEB}"/>
              </a:ext>
            </a:extLst>
          </p:cNvPr>
          <p:cNvSpPr>
            <a:spLocks noGrp="1"/>
          </p:cNvSpPr>
          <p:nvPr>
            <p:ph type="sldNum" sz="quarter" idx="10"/>
          </p:nvPr>
        </p:nvSpPr>
        <p:spPr>
          <a:xfrm>
            <a:off x="3810000" y="6264275"/>
            <a:ext cx="4724400" cy="288925"/>
          </a:xfrm>
          <a:prstGeom prst="rect">
            <a:avLst/>
          </a:prstGeom>
        </p:spPr>
        <p:txBody>
          <a:bodyPr/>
          <a:lstStyle>
            <a:lvl1pPr algn="ctr">
              <a:defRPr>
                <a:solidFill>
                  <a:schemeClr val="bg1"/>
                </a:solidFill>
                <a:latin typeface="Calibri" panose="020F0502020204030204" pitchFamily="34" charset="0"/>
                <a:cs typeface="Calibri" panose="020F0502020204030204" pitchFamily="34" charset="0"/>
              </a:defRPr>
            </a:lvl1pPr>
          </a:lstStyle>
          <a:p>
            <a:pPr>
              <a:defRPr/>
            </a:pPr>
            <a:fld id="{94F2657A-E352-4AF2-95C7-D0B8DAED4942}" type="slidenum">
              <a:rPr lang="en-US"/>
              <a:pPr>
                <a:defRPr/>
              </a:pPr>
              <a:t>‹#›</a:t>
            </a:fld>
            <a:endParaRPr lang="en-US"/>
          </a:p>
        </p:txBody>
      </p:sp>
    </p:spTree>
    <p:extLst>
      <p:ext uri="{BB962C8B-B14F-4D97-AF65-F5344CB8AC3E}">
        <p14:creationId xmlns:p14="http://schemas.microsoft.com/office/powerpoint/2010/main" val="4220702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lgn="ctr">
              <a:defRPr b="1"/>
            </a:lvl1pPr>
          </a:lstStyle>
          <a:p>
            <a:r>
              <a:rPr lang="en-US"/>
              <a:t>Click to edit Master title style</a:t>
            </a:r>
          </a:p>
        </p:txBody>
      </p:sp>
      <p:sp>
        <p:nvSpPr>
          <p:cNvPr id="3" name="Content Placeholder 2"/>
          <p:cNvSpPr>
            <a:spLocks noGrp="1"/>
          </p:cNvSpPr>
          <p:nvPr>
            <p:ph idx="1"/>
          </p:nvPr>
        </p:nvSpPr>
        <p:spPr>
          <a:xfrm>
            <a:off x="838200" y="1825625"/>
            <a:ext cx="10515600" cy="388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162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95800" y="365125"/>
            <a:ext cx="6858000" cy="1325563"/>
          </a:xfrm>
          <a:prstGeom prst="rect">
            <a:avLst/>
          </a:prstGeom>
        </p:spPr>
        <p:txBody>
          <a:bodyPr/>
          <a:lstStyle>
            <a:lvl1pPr algn="ctr">
              <a:defRPr b="1"/>
            </a:lvl1pPr>
          </a:lstStyle>
          <a:p>
            <a:r>
              <a:rPr lang="en-US"/>
              <a:t>Click to edit Master title style</a:t>
            </a:r>
          </a:p>
        </p:txBody>
      </p:sp>
      <p:sp>
        <p:nvSpPr>
          <p:cNvPr id="4" name="Content Placeholder 3"/>
          <p:cNvSpPr>
            <a:spLocks noGrp="1"/>
          </p:cNvSpPr>
          <p:nvPr>
            <p:ph sz="half" idx="2"/>
          </p:nvPr>
        </p:nvSpPr>
        <p:spPr>
          <a:xfrm>
            <a:off x="4495800" y="1825625"/>
            <a:ext cx="6858000" cy="38131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6">
            <a:extLst>
              <a:ext uri="{FF2B5EF4-FFF2-40B4-BE49-F238E27FC236}">
                <a16:creationId xmlns:a16="http://schemas.microsoft.com/office/drawing/2014/main" id="{EEE9FE35-5346-9BD0-B902-501C9C0B1064}"/>
              </a:ext>
            </a:extLst>
          </p:cNvPr>
          <p:cNvSpPr>
            <a:spLocks noGrp="1"/>
          </p:cNvSpPr>
          <p:nvPr>
            <p:ph type="sldNum" sz="quarter" idx="10"/>
          </p:nvPr>
        </p:nvSpPr>
        <p:spPr>
          <a:xfrm>
            <a:off x="4724400" y="6248400"/>
            <a:ext cx="2743200" cy="304800"/>
          </a:xfrm>
          <a:prstGeom prst="rect">
            <a:avLst/>
          </a:prstGeom>
        </p:spPr>
        <p:txBody>
          <a:bodyPr/>
          <a:lstStyle>
            <a:lvl1pPr algn="ctr">
              <a:defRPr>
                <a:solidFill>
                  <a:schemeClr val="bg1"/>
                </a:solidFill>
                <a:latin typeface="Calibri" panose="020F0502020204030204" pitchFamily="34" charset="0"/>
                <a:cs typeface="Calibri" panose="020F0502020204030204" pitchFamily="34" charset="0"/>
              </a:defRPr>
            </a:lvl1pPr>
          </a:lstStyle>
          <a:p>
            <a:pPr>
              <a:defRPr/>
            </a:pPr>
            <a:fld id="{70F4189B-8450-46EE-8184-07F30719B9B1}" type="slidenum">
              <a:rPr lang="en-US"/>
              <a:pPr>
                <a:defRPr/>
              </a:pPr>
              <a:t>‹#›</a:t>
            </a:fld>
            <a:endParaRPr lang="en-US"/>
          </a:p>
        </p:txBody>
      </p:sp>
    </p:spTree>
    <p:extLst>
      <p:ext uri="{BB962C8B-B14F-4D97-AF65-F5344CB8AC3E}">
        <p14:creationId xmlns:p14="http://schemas.microsoft.com/office/powerpoint/2010/main" val="323690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276600"/>
            <a:ext cx="10515600" cy="2286000"/>
          </a:xfrm>
          <a:prstGeom prst="rect">
            <a:avLst/>
          </a:prstGeom>
        </p:spPr>
        <p:txBody>
          <a:bodyPr anchor="ctr"/>
          <a:lstStyle>
            <a:lvl1pPr algn="ctr">
              <a:defRPr b="1"/>
            </a:lvl1pPr>
          </a:lstStyle>
          <a:p>
            <a:r>
              <a:rPr lang="en-US"/>
              <a:t>Click to edit Master title style</a:t>
            </a:r>
          </a:p>
        </p:txBody>
      </p:sp>
      <p:sp>
        <p:nvSpPr>
          <p:cNvPr id="3" name="Slide Number Placeholder 8">
            <a:extLst>
              <a:ext uri="{FF2B5EF4-FFF2-40B4-BE49-F238E27FC236}">
                <a16:creationId xmlns:a16="http://schemas.microsoft.com/office/drawing/2014/main" id="{9AC6D655-6B30-0D4B-89CD-4427D2FA61AE}"/>
              </a:ext>
            </a:extLst>
          </p:cNvPr>
          <p:cNvSpPr>
            <a:spLocks noGrp="1"/>
          </p:cNvSpPr>
          <p:nvPr>
            <p:ph type="sldNum" sz="quarter" idx="10"/>
          </p:nvPr>
        </p:nvSpPr>
        <p:spPr>
          <a:xfrm>
            <a:off x="3657600" y="5562600"/>
            <a:ext cx="5181600" cy="669925"/>
          </a:xfrm>
          <a:prstGeom prst="rect">
            <a:avLst/>
          </a:prstGeom>
        </p:spPr>
        <p:txBody>
          <a:bodyPr/>
          <a:lstStyle>
            <a:lvl1pPr>
              <a:defRPr/>
            </a:lvl1pPr>
          </a:lstStyle>
          <a:p>
            <a:pPr>
              <a:defRPr/>
            </a:pPr>
            <a:fld id="{F00C2D06-ABBB-411B-B1B5-86AAFBD5D449}" type="slidenum">
              <a:rPr lang="en-US"/>
              <a:pPr>
                <a:defRPr/>
              </a:pPr>
              <a:t>‹#›</a:t>
            </a:fld>
            <a:endParaRPr lang="en-US"/>
          </a:p>
        </p:txBody>
      </p:sp>
    </p:spTree>
    <p:extLst>
      <p:ext uri="{BB962C8B-B14F-4D97-AF65-F5344CB8AC3E}">
        <p14:creationId xmlns:p14="http://schemas.microsoft.com/office/powerpoint/2010/main" val="541589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2pPr>
      <a:lvl3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3pPr>
      <a:lvl4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4pPr>
      <a:lvl5pPr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3253211"/>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Box 2">
            <a:extLst>
              <a:ext uri="{FF2B5EF4-FFF2-40B4-BE49-F238E27FC236}">
                <a16:creationId xmlns:a16="http://schemas.microsoft.com/office/drawing/2014/main" id="{B9EC328C-2BD6-4F26-97AE-709A9E1F7565}"/>
              </a:ext>
            </a:extLst>
          </p:cNvPr>
          <p:cNvSpPr txBox="1">
            <a:spLocks noChangeArrowheads="1"/>
          </p:cNvSpPr>
          <p:nvPr/>
        </p:nvSpPr>
        <p:spPr bwMode="auto">
          <a:xfrm>
            <a:off x="1861751" y="5486400"/>
            <a:ext cx="855911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404040"/>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200">
                <a:solidFill>
                  <a:srgbClr val="404040"/>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200">
                <a:solidFill>
                  <a:srgbClr val="404040"/>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rgbClr val="404040"/>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rgbClr val="40404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Arial" panose="020B0604020202020204" pitchFamily="34" charset="0"/>
                <a:ea typeface="MS PGothic" panose="020B0600070205080204" pitchFamily="34" charset="-128"/>
              </a:defRPr>
            </a:lvl9pPr>
          </a:lstStyle>
          <a:p>
            <a:pPr algn="ctr">
              <a:spcBef>
                <a:spcPct val="0"/>
              </a:spcBef>
              <a:buFontTx/>
              <a:buNone/>
            </a:pPr>
            <a:r>
              <a:rPr lang="en-US" altLang="en-US" b="1">
                <a:solidFill>
                  <a:schemeClr val="tx1"/>
                </a:solidFill>
                <a:latin typeface="Calibri" panose="020F0502020204030204" pitchFamily="34" charset="0"/>
                <a:cs typeface="Calibri" panose="020F0502020204030204" pitchFamily="34" charset="0"/>
              </a:rPr>
              <a:t>FY27 Choose Ohio First Request for Proposals Information Session</a:t>
            </a:r>
          </a:p>
          <a:p>
            <a:pPr algn="ctr">
              <a:spcBef>
                <a:spcPct val="0"/>
              </a:spcBef>
              <a:buFontTx/>
              <a:buNone/>
            </a:pPr>
            <a:endParaRPr lang="en-US" altLang="en-US" sz="1600">
              <a:solidFill>
                <a:schemeClr val="tx1"/>
              </a:solidFill>
              <a:latin typeface="Calibri" panose="020F0502020204030204" pitchFamily="34" charset="0"/>
              <a:cs typeface="Calibri" panose="020F0502020204030204" pitchFamily="34" charset="0"/>
            </a:endParaRPr>
          </a:p>
          <a:p>
            <a:pPr algn="ctr">
              <a:spcBef>
                <a:spcPct val="0"/>
              </a:spcBef>
              <a:buFontTx/>
              <a:buNone/>
            </a:pPr>
            <a:r>
              <a:rPr lang="en-US" altLang="en-US" sz="1600">
                <a:solidFill>
                  <a:schemeClr val="tx1"/>
                </a:solidFill>
                <a:latin typeface="Calibri" panose="020F0502020204030204" pitchFamily="34" charset="0"/>
                <a:cs typeface="Calibri" panose="020F0502020204030204" pitchFamily="34" charset="0"/>
              </a:rPr>
              <a:t>September 11, 2026 </a:t>
            </a:r>
          </a:p>
        </p:txBody>
      </p:sp>
      <p:sp>
        <p:nvSpPr>
          <p:cNvPr id="4" name="Title 3">
            <a:extLst>
              <a:ext uri="{FF2B5EF4-FFF2-40B4-BE49-F238E27FC236}">
                <a16:creationId xmlns:a16="http://schemas.microsoft.com/office/drawing/2014/main" id="{D5BB2B96-15E5-BE41-8186-917B4BC6E09F}"/>
              </a:ext>
            </a:extLst>
          </p:cNvPr>
          <p:cNvSpPr>
            <a:spLocks noGrp="1"/>
          </p:cNvSpPr>
          <p:nvPr>
            <p:ph type="title"/>
          </p:nvPr>
        </p:nvSpPr>
        <p:spPr/>
        <p:txBody>
          <a:bodyPr/>
          <a:lstStyle/>
          <a:p>
            <a:r>
              <a:rPr lang="en-US"/>
              <a:t> </a:t>
            </a:r>
          </a:p>
        </p:txBody>
      </p:sp>
      <p:grpSp>
        <p:nvGrpSpPr>
          <p:cNvPr id="10" name="Group 9">
            <a:extLst>
              <a:ext uri="{FF2B5EF4-FFF2-40B4-BE49-F238E27FC236}">
                <a16:creationId xmlns:a16="http://schemas.microsoft.com/office/drawing/2014/main" id="{F82D9D15-6282-7FD5-4327-0DE4BD334749}"/>
              </a:ext>
            </a:extLst>
          </p:cNvPr>
          <p:cNvGrpSpPr/>
          <p:nvPr/>
        </p:nvGrpSpPr>
        <p:grpSpPr>
          <a:xfrm>
            <a:off x="114775" y="762000"/>
            <a:ext cx="3161825" cy="838188"/>
            <a:chOff x="114775" y="762000"/>
            <a:chExt cx="3161825" cy="838188"/>
          </a:xfrm>
        </p:grpSpPr>
        <p:sp>
          <p:nvSpPr>
            <p:cNvPr id="9" name="Rectangle 8">
              <a:extLst>
                <a:ext uri="{FF2B5EF4-FFF2-40B4-BE49-F238E27FC236}">
                  <a16:creationId xmlns:a16="http://schemas.microsoft.com/office/drawing/2014/main" id="{7401B1B5-64A8-6A34-AE75-095E0CF1A418}"/>
                </a:ext>
              </a:extLst>
            </p:cNvPr>
            <p:cNvSpPr/>
            <p:nvPr/>
          </p:nvSpPr>
          <p:spPr>
            <a:xfrm>
              <a:off x="228600" y="762000"/>
              <a:ext cx="3048000" cy="838188"/>
            </a:xfrm>
            <a:prstGeom prst="rect">
              <a:avLst/>
            </a:prstGeom>
            <a:solidFill>
              <a:srgbClr val="FA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background with blue text&#10;&#10;Description automatically generated">
              <a:extLst>
                <a:ext uri="{FF2B5EF4-FFF2-40B4-BE49-F238E27FC236}">
                  <a16:creationId xmlns:a16="http://schemas.microsoft.com/office/drawing/2014/main" id="{DD7CC285-320A-8A1C-345F-951273553423}"/>
                </a:ext>
              </a:extLst>
            </p:cNvPr>
            <p:cNvPicPr>
              <a:picLocks noChangeAspect="1"/>
            </p:cNvPicPr>
            <p:nvPr/>
          </p:nvPicPr>
          <p:blipFill>
            <a:blip r:embed="rId3"/>
            <a:stretch>
              <a:fillRect/>
            </a:stretch>
          </p:blipFill>
          <p:spPr>
            <a:xfrm>
              <a:off x="114775" y="762000"/>
              <a:ext cx="3048000" cy="769349"/>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1A9BA9-B4BC-436D-BE34-E2AF91D25ED9}"/>
              </a:ext>
            </a:extLst>
          </p:cNvPr>
          <p:cNvSpPr>
            <a:spLocks noGrp="1"/>
          </p:cNvSpPr>
          <p:nvPr>
            <p:ph type="title"/>
          </p:nvPr>
        </p:nvSpPr>
        <p:spPr/>
        <p:txBody>
          <a:bodyPr/>
          <a:lstStyle/>
          <a:p>
            <a:r>
              <a:rPr lang="en-US" sz="4000">
                <a:latin typeface="Calibri Light" panose="020F0302020204030204" pitchFamily="34" charset="0"/>
                <a:ea typeface="Calibri Light" panose="020F0302020204030204" pitchFamily="34" charset="0"/>
                <a:cs typeface="Calibri Light" panose="020F0302020204030204" pitchFamily="34" charset="0"/>
              </a:rPr>
              <a:t>Choose Ohio First FY27 RFP Information Session</a:t>
            </a:r>
            <a:endParaRPr lang="en-US" sz="4000" b="1">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5" name="Content Placeholder 4">
            <a:extLst>
              <a:ext uri="{FF2B5EF4-FFF2-40B4-BE49-F238E27FC236}">
                <a16:creationId xmlns:a16="http://schemas.microsoft.com/office/drawing/2014/main" id="{2AEA1BF7-A4E6-4691-A2C4-07803BB52B39}"/>
              </a:ext>
            </a:extLst>
          </p:cNvPr>
          <p:cNvSpPr>
            <a:spLocks noGrp="1"/>
          </p:cNvSpPr>
          <p:nvPr>
            <p:ph idx="1"/>
          </p:nvPr>
        </p:nvSpPr>
        <p:spPr>
          <a:xfrm>
            <a:off x="838200" y="1371601"/>
            <a:ext cx="10515600" cy="4343400"/>
          </a:xfrm>
          <a:ln>
            <a:noFill/>
          </a:ln>
        </p:spPr>
        <p:txBody>
          <a:bodyPr/>
          <a:lstStyle/>
          <a:p>
            <a:pPr marL="342900" lvl="1" indent="0">
              <a:spcBef>
                <a:spcPct val="0"/>
              </a:spcBef>
              <a:buNone/>
            </a:pPr>
            <a:endParaRPr lang="en-US" sz="2250">
              <a:latin typeface="Calibri" panose="020F0502020204030204" pitchFamily="34" charset="0"/>
              <a:ea typeface="MS PGothic"/>
              <a:cs typeface="Calibri" panose="020F0502020204030204" pitchFamily="34" charset="0"/>
            </a:endParaRPr>
          </a:p>
          <a:p>
            <a:pPr lvl="1">
              <a:spcBef>
                <a:spcPct val="0"/>
              </a:spcBef>
            </a:pPr>
            <a:endParaRPr lang="en-US" sz="2250">
              <a:latin typeface="Calibri" panose="020F0502020204030204" pitchFamily="34" charset="0"/>
              <a:ea typeface="MS PGothic"/>
              <a:cs typeface="Calibri" panose="020F0502020204030204" pitchFamily="34" charset="0"/>
            </a:endParaRPr>
          </a:p>
        </p:txBody>
      </p:sp>
      <p:sp>
        <p:nvSpPr>
          <p:cNvPr id="2" name="Slide Number Placeholder 1">
            <a:extLst>
              <a:ext uri="{FF2B5EF4-FFF2-40B4-BE49-F238E27FC236}">
                <a16:creationId xmlns:a16="http://schemas.microsoft.com/office/drawing/2014/main" id="{F179A0B6-9A4B-4905-A2FD-5249AAB5BB1B}"/>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2</a:t>
            </a:fld>
            <a:endParaRPr lang="en-US" altLang="en-US"/>
          </a:p>
        </p:txBody>
      </p:sp>
      <p:sp>
        <p:nvSpPr>
          <p:cNvPr id="3" name="Content Placeholder 3">
            <a:extLst>
              <a:ext uri="{FF2B5EF4-FFF2-40B4-BE49-F238E27FC236}">
                <a16:creationId xmlns:a16="http://schemas.microsoft.com/office/drawing/2014/main" id="{374DDAB7-324D-CB86-2245-08734AC11DF2}"/>
              </a:ext>
            </a:extLst>
          </p:cNvPr>
          <p:cNvSpPr txBox="1">
            <a:spLocks noChangeArrowheads="1"/>
          </p:cNvSpPr>
          <p:nvPr/>
        </p:nvSpPr>
        <p:spPr bwMode="auto">
          <a:xfrm>
            <a:off x="838200" y="1371601"/>
            <a:ext cx="10515600" cy="38893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en-US" sz="2400"/>
              <a:t>I.  Overview of the COF Program</a:t>
            </a:r>
          </a:p>
          <a:p>
            <a:pPr marL="0" indent="0">
              <a:lnSpc>
                <a:spcPct val="100000"/>
              </a:lnSpc>
              <a:buNone/>
            </a:pPr>
            <a:r>
              <a:rPr lang="en-US" altLang="en-US" sz="2400"/>
              <a:t>II. Review Key RFP Concepts</a:t>
            </a:r>
          </a:p>
          <a:p>
            <a:pPr lvl="1">
              <a:lnSpc>
                <a:spcPct val="100000"/>
              </a:lnSpc>
            </a:pPr>
            <a:r>
              <a:rPr lang="en-US" altLang="en-US" u="sng"/>
              <a:t>Refer to the RFP for complete instructions and information</a:t>
            </a:r>
            <a:endParaRPr lang="en-US" altLang="en-US"/>
          </a:p>
          <a:p>
            <a:pPr marL="0" indent="0">
              <a:lnSpc>
                <a:spcPct val="100000"/>
              </a:lnSpc>
              <a:buNone/>
            </a:pPr>
            <a:r>
              <a:rPr lang="en-US" altLang="en-US" sz="2400"/>
              <a:t>III. Collect Questions Through the Chat Feature </a:t>
            </a:r>
          </a:p>
          <a:p>
            <a:pPr lvl="1">
              <a:lnSpc>
                <a:spcPct val="100000"/>
              </a:lnSpc>
            </a:pPr>
            <a:r>
              <a:rPr lang="en-US" altLang="en-US"/>
              <a:t>Responses to questions will be included in the FAQ document on the RFP Portal</a:t>
            </a:r>
            <a:endParaRPr lang="en-US" altLang="en-US" u="sng"/>
          </a:p>
        </p:txBody>
      </p:sp>
    </p:spTree>
    <p:extLst>
      <p:ext uri="{BB962C8B-B14F-4D97-AF65-F5344CB8AC3E}">
        <p14:creationId xmlns:p14="http://schemas.microsoft.com/office/powerpoint/2010/main" val="2960510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D600C-D453-7672-0C68-5AA28270B833}"/>
              </a:ext>
            </a:extLst>
          </p:cNvPr>
          <p:cNvSpPr>
            <a:spLocks noGrp="1"/>
          </p:cNvSpPr>
          <p:nvPr>
            <p:ph type="title"/>
          </p:nvPr>
        </p:nvSpPr>
        <p:spPr/>
        <p:txBody>
          <a:bodyPr/>
          <a:lstStyle/>
          <a:p>
            <a:r>
              <a:rPr lang="en-US"/>
              <a:t>Choose Ohio First – Signature Program</a:t>
            </a:r>
          </a:p>
        </p:txBody>
      </p:sp>
      <p:sp>
        <p:nvSpPr>
          <p:cNvPr id="3" name="Content Placeholder 2">
            <a:extLst>
              <a:ext uri="{FF2B5EF4-FFF2-40B4-BE49-F238E27FC236}">
                <a16:creationId xmlns:a16="http://schemas.microsoft.com/office/drawing/2014/main" id="{6B555628-90ED-F54D-541B-EA634E1B37A6}"/>
              </a:ext>
            </a:extLst>
          </p:cNvPr>
          <p:cNvSpPr>
            <a:spLocks noGrp="1"/>
          </p:cNvSpPr>
          <p:nvPr>
            <p:ph idx="1"/>
          </p:nvPr>
        </p:nvSpPr>
        <p:spPr>
          <a:xfrm>
            <a:off x="981075" y="1368425"/>
            <a:ext cx="10515600" cy="3889375"/>
          </a:xfrm>
        </p:spPr>
        <p:txBody>
          <a:bodyPr/>
          <a:lstStyle/>
          <a:p>
            <a:pPr>
              <a:lnSpc>
                <a:spcPct val="100000"/>
              </a:lnSpc>
            </a:pPr>
            <a:r>
              <a:rPr lang="en-US"/>
              <a:t>$283 million committed to scholarships (AY2021 through AY2031)</a:t>
            </a:r>
          </a:p>
          <a:p>
            <a:pPr>
              <a:lnSpc>
                <a:spcPct val="100000"/>
              </a:lnSpc>
            </a:pPr>
            <a:endParaRPr lang="en-US"/>
          </a:p>
          <a:p>
            <a:pPr>
              <a:lnSpc>
                <a:spcPct val="100000"/>
              </a:lnSpc>
            </a:pPr>
            <a:endParaRPr lang="en-US"/>
          </a:p>
          <a:p>
            <a:pPr>
              <a:lnSpc>
                <a:spcPct val="100000"/>
              </a:lnSpc>
            </a:pPr>
            <a:endParaRPr lang="en-US"/>
          </a:p>
          <a:p>
            <a:pPr>
              <a:lnSpc>
                <a:spcPct val="100000"/>
              </a:lnSpc>
            </a:pPr>
            <a:endParaRPr lang="en-US"/>
          </a:p>
          <a:p>
            <a:endParaRPr lang="en-US"/>
          </a:p>
        </p:txBody>
      </p:sp>
      <p:graphicFrame>
        <p:nvGraphicFramePr>
          <p:cNvPr id="4" name="Diagram 3">
            <a:extLst>
              <a:ext uri="{FF2B5EF4-FFF2-40B4-BE49-F238E27FC236}">
                <a16:creationId xmlns:a16="http://schemas.microsoft.com/office/drawing/2014/main" id="{DF10F777-FC28-9C35-298D-AE978A2C6A90}"/>
              </a:ext>
            </a:extLst>
          </p:cNvPr>
          <p:cNvGraphicFramePr/>
          <p:nvPr>
            <p:extLst>
              <p:ext uri="{D42A27DB-BD31-4B8C-83A1-F6EECF244321}">
                <p14:modId xmlns:p14="http://schemas.microsoft.com/office/powerpoint/2010/main" val="2524498427"/>
              </p:ext>
            </p:extLst>
          </p:nvPr>
        </p:nvGraphicFramePr>
        <p:xfrm>
          <a:off x="2190749" y="2121429"/>
          <a:ext cx="6911975" cy="37285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4883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C3943-6A45-4167-975D-B0EF53C9CB2D}"/>
              </a:ext>
            </a:extLst>
          </p:cNvPr>
          <p:cNvSpPr>
            <a:spLocks noGrp="1"/>
          </p:cNvSpPr>
          <p:nvPr>
            <p:ph type="title"/>
          </p:nvPr>
        </p:nvSpPr>
        <p:spPr/>
        <p:txBody>
          <a:bodyPr/>
          <a:lstStyle/>
          <a:p>
            <a:r>
              <a:rPr lang="en-US" sz="4000">
                <a:cs typeface="Calibri" panose="020F0502020204030204" pitchFamily="34" charset="0"/>
              </a:rPr>
              <a:t>Purpose of the COF </a:t>
            </a:r>
            <a:r>
              <a:rPr lang="en-US" sz="4000" b="1">
                <a:cs typeface="Calibri" panose="020F0502020204030204" pitchFamily="34" charset="0"/>
              </a:rPr>
              <a:t>Program</a:t>
            </a:r>
          </a:p>
        </p:txBody>
      </p:sp>
      <p:sp>
        <p:nvSpPr>
          <p:cNvPr id="3" name="Content Placeholder 2">
            <a:extLst>
              <a:ext uri="{FF2B5EF4-FFF2-40B4-BE49-F238E27FC236}">
                <a16:creationId xmlns:a16="http://schemas.microsoft.com/office/drawing/2014/main" id="{741A94C2-48B2-4FF0-871C-1FE2B26883E6}"/>
              </a:ext>
            </a:extLst>
          </p:cNvPr>
          <p:cNvSpPr>
            <a:spLocks noGrp="1"/>
          </p:cNvSpPr>
          <p:nvPr>
            <p:ph idx="1"/>
          </p:nvPr>
        </p:nvSpPr>
        <p:spPr>
          <a:xfrm>
            <a:off x="838200" y="1484312"/>
            <a:ext cx="10515600" cy="3889375"/>
          </a:xfrm>
          <a:ln>
            <a:noFill/>
          </a:ln>
        </p:spPr>
        <p:txBody>
          <a:bodyPr/>
          <a:lstStyle/>
          <a:p>
            <a:pPr>
              <a:lnSpc>
                <a:spcPct val="100000"/>
              </a:lnSpc>
            </a:pPr>
            <a:r>
              <a:rPr lang="en-US" sz="2000"/>
              <a:t>Choose Ohio First (COF) Scholarship Program is a workforce development initiative designed to </a:t>
            </a:r>
            <a:r>
              <a:rPr lang="en-US" sz="2000" b="1"/>
              <a:t>increase Ohio’s talent </a:t>
            </a:r>
            <a:r>
              <a:rPr lang="en-US" sz="2000"/>
              <a:t>in science, technology, engineering and mathematics (STEM) and increase the number of qualified STEM teachers</a:t>
            </a:r>
          </a:p>
          <a:p>
            <a:pPr marL="0" indent="0" algn="ctr">
              <a:lnSpc>
                <a:spcPct val="100000"/>
              </a:lnSpc>
              <a:buNone/>
            </a:pPr>
            <a:r>
              <a:rPr lang="en-US" sz="1800" b="1">
                <a:solidFill>
                  <a:srgbClr val="0070C0"/>
                </a:solidFill>
              </a:rPr>
              <a:t>Recruitment to Enrollment to Persistence to Completion to Employment</a:t>
            </a:r>
          </a:p>
          <a:p>
            <a:pPr>
              <a:lnSpc>
                <a:spcPct val="100000"/>
              </a:lnSpc>
            </a:pPr>
            <a:r>
              <a:rPr lang="en-US" sz="2000"/>
              <a:t>The COF Program &amp; your programs – should be integrated with the regional and state economy and workforce needs</a:t>
            </a:r>
          </a:p>
          <a:p>
            <a:pPr>
              <a:lnSpc>
                <a:spcPct val="100000"/>
              </a:lnSpc>
            </a:pPr>
            <a:r>
              <a:rPr lang="en-US" sz="2000"/>
              <a:t>The COF Program &amp; your programs – should include recruitment strategies and support services, in addition to scholarship funds, that promote student success</a:t>
            </a:r>
          </a:p>
          <a:p>
            <a:pPr>
              <a:lnSpc>
                <a:spcPct val="100000"/>
              </a:lnSpc>
            </a:pPr>
            <a:r>
              <a:rPr lang="en-US" sz="2000"/>
              <a:t>The COF Program &amp; your programs – should provide meaningful work-based learning experiences for every COF recipient</a:t>
            </a:r>
          </a:p>
        </p:txBody>
      </p:sp>
      <p:sp>
        <p:nvSpPr>
          <p:cNvPr id="4" name="Slide Number Placeholder 3">
            <a:extLst>
              <a:ext uri="{FF2B5EF4-FFF2-40B4-BE49-F238E27FC236}">
                <a16:creationId xmlns:a16="http://schemas.microsoft.com/office/drawing/2014/main" id="{50D8AD1D-932C-49E2-95EE-EADD57DE46E5}"/>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4</a:t>
            </a:fld>
            <a:endParaRPr lang="en-US" altLang="en-US"/>
          </a:p>
        </p:txBody>
      </p:sp>
    </p:spTree>
    <p:extLst>
      <p:ext uri="{BB962C8B-B14F-4D97-AF65-F5344CB8AC3E}">
        <p14:creationId xmlns:p14="http://schemas.microsoft.com/office/powerpoint/2010/main" val="4034204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7D942-673D-0DB2-7232-5DBFCA8CE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EB27A1-1799-0F4D-9BDA-E2579388D143}"/>
              </a:ext>
            </a:extLst>
          </p:cNvPr>
          <p:cNvSpPr>
            <a:spLocks noGrp="1"/>
          </p:cNvSpPr>
          <p:nvPr>
            <p:ph type="title"/>
          </p:nvPr>
        </p:nvSpPr>
        <p:spPr/>
        <p:txBody>
          <a:bodyPr/>
          <a:lstStyle/>
          <a:p>
            <a:r>
              <a:rPr lang="en-US" sz="4000" b="1">
                <a:cs typeface="Calibri" panose="020F0502020204030204" pitchFamily="34" charset="0"/>
              </a:rPr>
              <a:t>Your COF Proposal</a:t>
            </a:r>
          </a:p>
        </p:txBody>
      </p:sp>
      <p:sp>
        <p:nvSpPr>
          <p:cNvPr id="3" name="Content Placeholder 2">
            <a:extLst>
              <a:ext uri="{FF2B5EF4-FFF2-40B4-BE49-F238E27FC236}">
                <a16:creationId xmlns:a16="http://schemas.microsoft.com/office/drawing/2014/main" id="{B89D1DFF-92BF-930E-3328-6A60D7813D35}"/>
              </a:ext>
            </a:extLst>
          </p:cNvPr>
          <p:cNvSpPr>
            <a:spLocks noGrp="1"/>
          </p:cNvSpPr>
          <p:nvPr>
            <p:ph idx="1"/>
          </p:nvPr>
        </p:nvSpPr>
        <p:spPr>
          <a:xfrm>
            <a:off x="838200" y="1361303"/>
            <a:ext cx="10515600" cy="3889375"/>
          </a:xfrm>
          <a:ln>
            <a:noFill/>
          </a:ln>
        </p:spPr>
        <p:txBody>
          <a:bodyPr/>
          <a:lstStyle/>
          <a:p>
            <a:pPr>
              <a:lnSpc>
                <a:spcPct val="100000"/>
              </a:lnSpc>
            </a:pPr>
            <a:r>
              <a:rPr lang="en-US" sz="2400"/>
              <a:t>Designing a </a:t>
            </a:r>
            <a:r>
              <a:rPr lang="en-US" sz="2400" b="1"/>
              <a:t>COF Scholarship Program </a:t>
            </a:r>
            <a:r>
              <a:rPr lang="en-US" sz="2400"/>
              <a:t>through your proposal</a:t>
            </a:r>
          </a:p>
          <a:p>
            <a:pPr lvl="1">
              <a:lnSpc>
                <a:spcPct val="100000"/>
              </a:lnSpc>
            </a:pPr>
            <a:r>
              <a:rPr lang="en-US"/>
              <a:t>Aligned with institution’s mission and strategic plans, recruitment, enrollment, support, completion</a:t>
            </a:r>
          </a:p>
          <a:p>
            <a:pPr>
              <a:lnSpc>
                <a:spcPct val="100000"/>
              </a:lnSpc>
            </a:pPr>
            <a:r>
              <a:rPr lang="en-US" sz="2400"/>
              <a:t>Proposals aligned with Ohio’s workforce priorities will receive additional consideration</a:t>
            </a:r>
          </a:p>
          <a:p>
            <a:pPr>
              <a:lnSpc>
                <a:spcPct val="100000"/>
              </a:lnSpc>
            </a:pPr>
            <a:r>
              <a:rPr lang="en-US" sz="2400"/>
              <a:t>Expectation that institutions will commit to </a:t>
            </a:r>
            <a:r>
              <a:rPr lang="en-US" sz="2400" u="sng"/>
              <a:t>increase</a:t>
            </a:r>
            <a:r>
              <a:rPr lang="en-US" sz="2400"/>
              <a:t> the total number of students enrolling and completing STEM degrees and certificates</a:t>
            </a:r>
            <a:endParaRPr lang="en-US" sz="2400" b="1"/>
          </a:p>
          <a:p>
            <a:pPr>
              <a:lnSpc>
                <a:spcPct val="100000"/>
              </a:lnSpc>
            </a:pPr>
            <a:r>
              <a:rPr lang="en-US" sz="2400"/>
              <a:t>Proposals </a:t>
            </a:r>
            <a:r>
              <a:rPr lang="en-US" sz="2400" u="sng"/>
              <a:t>must</a:t>
            </a:r>
            <a:r>
              <a:rPr lang="en-US" sz="2400"/>
              <a:t> include work-based learning opportunities for scholarship recipients – preferably with support from Ohio employers &amp; documented in letters of support</a:t>
            </a:r>
          </a:p>
        </p:txBody>
      </p:sp>
      <p:sp>
        <p:nvSpPr>
          <p:cNvPr id="4" name="Slide Number Placeholder 3">
            <a:extLst>
              <a:ext uri="{FF2B5EF4-FFF2-40B4-BE49-F238E27FC236}">
                <a16:creationId xmlns:a16="http://schemas.microsoft.com/office/drawing/2014/main" id="{1A2757BE-11ED-D4E9-4772-28FB3C357471}"/>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5</a:t>
            </a:fld>
            <a:endParaRPr lang="en-US" altLang="en-US"/>
          </a:p>
        </p:txBody>
      </p:sp>
    </p:spTree>
    <p:extLst>
      <p:ext uri="{BB962C8B-B14F-4D97-AF65-F5344CB8AC3E}">
        <p14:creationId xmlns:p14="http://schemas.microsoft.com/office/powerpoint/2010/main" val="2448122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C3943-6A45-4167-975D-B0EF53C9CB2D}"/>
              </a:ext>
            </a:extLst>
          </p:cNvPr>
          <p:cNvSpPr>
            <a:spLocks noGrp="1"/>
          </p:cNvSpPr>
          <p:nvPr>
            <p:ph type="title"/>
          </p:nvPr>
        </p:nvSpPr>
        <p:spPr/>
        <p:txBody>
          <a:bodyPr/>
          <a:lstStyle/>
          <a:p>
            <a:r>
              <a:rPr lang="en-US" sz="4000">
                <a:cs typeface="Calibri" panose="020F0502020204030204" pitchFamily="34" charset="0"/>
              </a:rPr>
              <a:t>Eligible Applicants</a:t>
            </a:r>
          </a:p>
        </p:txBody>
      </p:sp>
      <p:sp>
        <p:nvSpPr>
          <p:cNvPr id="3" name="Content Placeholder 2">
            <a:extLst>
              <a:ext uri="{FF2B5EF4-FFF2-40B4-BE49-F238E27FC236}">
                <a16:creationId xmlns:a16="http://schemas.microsoft.com/office/drawing/2014/main" id="{741A94C2-48B2-4FF0-871C-1FE2B26883E6}"/>
              </a:ext>
            </a:extLst>
          </p:cNvPr>
          <p:cNvSpPr>
            <a:spLocks noGrp="1"/>
          </p:cNvSpPr>
          <p:nvPr>
            <p:ph idx="1"/>
          </p:nvPr>
        </p:nvSpPr>
        <p:spPr>
          <a:xfrm>
            <a:off x="838200" y="1303020"/>
            <a:ext cx="10972800" cy="7337946"/>
          </a:xfrm>
          <a:ln>
            <a:noFill/>
          </a:ln>
        </p:spPr>
        <p:txBody>
          <a:bodyPr/>
          <a:lstStyle/>
          <a:p>
            <a:pPr>
              <a:lnSpc>
                <a:spcPct val="100000"/>
              </a:lnSpc>
            </a:pPr>
            <a:r>
              <a:rPr lang="en-US" sz="2400"/>
              <a:t>Ohio’s state universities and colleges</a:t>
            </a:r>
          </a:p>
          <a:p>
            <a:pPr>
              <a:lnSpc>
                <a:spcPct val="100000"/>
              </a:lnSpc>
            </a:pPr>
            <a:r>
              <a:rPr lang="en-US" sz="2400"/>
              <a:t>Independent, non-profit four-year colleges and universities</a:t>
            </a:r>
          </a:p>
          <a:p>
            <a:pPr>
              <a:lnSpc>
                <a:spcPct val="100000"/>
              </a:lnSpc>
            </a:pPr>
            <a:r>
              <a:rPr lang="en-US" sz="2400"/>
              <a:t>Each institution may be the lead applicant in no more than one proposal</a:t>
            </a:r>
          </a:p>
          <a:p>
            <a:pPr>
              <a:lnSpc>
                <a:spcPct val="100000"/>
              </a:lnSpc>
            </a:pPr>
            <a:r>
              <a:rPr lang="en-US" sz="2400"/>
              <a:t>Collaboration with other institutions is encouraged</a:t>
            </a:r>
          </a:p>
          <a:p>
            <a:pPr>
              <a:lnSpc>
                <a:spcPct val="100000"/>
              </a:lnSpc>
            </a:pPr>
            <a:r>
              <a:rPr lang="en-US" sz="2400"/>
              <a:t>Joint proposals must be submitted by a single leading institution, following the format and required elements described in this RFP</a:t>
            </a:r>
          </a:p>
          <a:p>
            <a:pPr>
              <a:lnSpc>
                <a:spcPct val="100000"/>
              </a:lnSpc>
            </a:pPr>
            <a:r>
              <a:rPr lang="en-US" sz="2400"/>
              <a:t>Current, participating institutions can apply for FY27 funding</a:t>
            </a:r>
          </a:p>
          <a:p>
            <a:pPr lvl="1">
              <a:lnSpc>
                <a:spcPct val="100000"/>
              </a:lnSpc>
            </a:pPr>
            <a:r>
              <a:rPr lang="en-US" sz="2000"/>
              <a:t>Separate award, separate program</a:t>
            </a:r>
          </a:p>
          <a:p>
            <a:pPr lvl="1">
              <a:lnSpc>
                <a:spcPct val="100000"/>
              </a:lnSpc>
            </a:pPr>
            <a:r>
              <a:rPr lang="en-US" sz="2000"/>
              <a:t>Not to be used to fund existing students</a:t>
            </a:r>
          </a:p>
          <a:p>
            <a:pPr marL="0" indent="0">
              <a:buNone/>
            </a:pPr>
            <a:endParaRPr lang="en-US" sz="2000"/>
          </a:p>
        </p:txBody>
      </p:sp>
      <p:sp>
        <p:nvSpPr>
          <p:cNvPr id="4" name="Slide Number Placeholder 3">
            <a:extLst>
              <a:ext uri="{FF2B5EF4-FFF2-40B4-BE49-F238E27FC236}">
                <a16:creationId xmlns:a16="http://schemas.microsoft.com/office/drawing/2014/main" id="{50D8AD1D-932C-49E2-95EE-EADD57DE46E5}"/>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6</a:t>
            </a:fld>
            <a:endParaRPr lang="en-US" altLang="en-US"/>
          </a:p>
        </p:txBody>
      </p:sp>
    </p:spTree>
    <p:extLst>
      <p:ext uri="{BB962C8B-B14F-4D97-AF65-F5344CB8AC3E}">
        <p14:creationId xmlns:p14="http://schemas.microsoft.com/office/powerpoint/2010/main" val="2339420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165F-B454-0650-1749-0E12559D63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FBC90-6512-DBDD-1CE3-32E81555E1FF}"/>
              </a:ext>
            </a:extLst>
          </p:cNvPr>
          <p:cNvSpPr>
            <a:spLocks noGrp="1"/>
          </p:cNvSpPr>
          <p:nvPr>
            <p:ph type="title"/>
          </p:nvPr>
        </p:nvSpPr>
        <p:spPr/>
        <p:txBody>
          <a:bodyPr/>
          <a:lstStyle/>
          <a:p>
            <a:r>
              <a:rPr lang="en-US" sz="4000">
                <a:cs typeface="Calibri" panose="020F0502020204030204" pitchFamily="34" charset="0"/>
              </a:rPr>
              <a:t>Academic Programs</a:t>
            </a:r>
          </a:p>
        </p:txBody>
      </p:sp>
      <p:sp>
        <p:nvSpPr>
          <p:cNvPr id="3" name="Content Placeholder 2">
            <a:extLst>
              <a:ext uri="{FF2B5EF4-FFF2-40B4-BE49-F238E27FC236}">
                <a16:creationId xmlns:a16="http://schemas.microsoft.com/office/drawing/2014/main" id="{05CA6649-2AE5-1387-A377-20F754AB9B56}"/>
              </a:ext>
            </a:extLst>
          </p:cNvPr>
          <p:cNvSpPr>
            <a:spLocks noGrp="1"/>
          </p:cNvSpPr>
          <p:nvPr>
            <p:ph idx="1"/>
          </p:nvPr>
        </p:nvSpPr>
        <p:spPr>
          <a:xfrm>
            <a:off x="609600" y="1219200"/>
            <a:ext cx="10972800" cy="4401671"/>
          </a:xfrm>
          <a:ln>
            <a:noFill/>
          </a:ln>
        </p:spPr>
        <p:txBody>
          <a:bodyPr/>
          <a:lstStyle/>
          <a:p>
            <a:pPr>
              <a:lnSpc>
                <a:spcPct val="100000"/>
              </a:lnSpc>
            </a:pPr>
            <a:r>
              <a:rPr lang="en-US" sz="2400"/>
              <a:t>Scholarship-eligible academic disciplines are listed on the </a:t>
            </a:r>
            <a:r>
              <a:rPr lang="en-US" sz="2400" b="1"/>
              <a:t>FY27 Choose Ohio First Eligible CIP List</a:t>
            </a:r>
          </a:p>
          <a:p>
            <a:pPr>
              <a:lnSpc>
                <a:spcPct val="100000"/>
              </a:lnSpc>
            </a:pPr>
            <a:r>
              <a:rPr lang="en-US" sz="2400"/>
              <a:t>Selected CIPs must be associated with a program </a:t>
            </a:r>
            <a:r>
              <a:rPr lang="en-US" sz="2400" b="1"/>
              <a:t>approved or authorized by ODHE</a:t>
            </a:r>
          </a:p>
          <a:p>
            <a:pPr lvl="1">
              <a:lnSpc>
                <a:spcPct val="100000"/>
              </a:lnSpc>
            </a:pPr>
            <a:r>
              <a:rPr lang="en-US" sz="2000" b="1"/>
              <a:t>Being awarded COF funds for a program is not the same thing as program approval</a:t>
            </a:r>
            <a:endParaRPr lang="en-US" sz="2000"/>
          </a:p>
          <a:p>
            <a:pPr>
              <a:lnSpc>
                <a:spcPct val="100000"/>
              </a:lnSpc>
            </a:pPr>
            <a:r>
              <a:rPr lang="en-US" sz="2400"/>
              <a:t>Students must be </a:t>
            </a:r>
            <a:r>
              <a:rPr lang="en-US" sz="2400" b="1"/>
              <a:t>enrolled in </a:t>
            </a:r>
            <a:r>
              <a:rPr lang="en-US" sz="2400"/>
              <a:t>an eligible major or pursue a for-credit certificate matching eligible CIP codes</a:t>
            </a:r>
          </a:p>
          <a:p>
            <a:pPr>
              <a:lnSpc>
                <a:spcPct val="100000"/>
              </a:lnSpc>
            </a:pPr>
            <a:r>
              <a:rPr lang="en-US" sz="2400"/>
              <a:t>CIPs selected by the institution for the proposal are the basis for the enrollment growth pledge (EGP) and students enrolled in those programs count toward the EGP</a:t>
            </a:r>
          </a:p>
          <a:p>
            <a:pPr>
              <a:lnSpc>
                <a:spcPct val="100000"/>
              </a:lnSpc>
            </a:pPr>
            <a:r>
              <a:rPr lang="en-US" sz="2400"/>
              <a:t>Any student enrolled in a CIP that meets the two prong test can be eligible for COF, they do not count toward the EGP</a:t>
            </a:r>
          </a:p>
          <a:p>
            <a:pPr>
              <a:lnSpc>
                <a:spcPct val="100000"/>
              </a:lnSpc>
            </a:pPr>
            <a:endParaRPr lang="en-US" sz="2400"/>
          </a:p>
          <a:p>
            <a:pPr>
              <a:lnSpc>
                <a:spcPct val="100000"/>
              </a:lnSpc>
            </a:pPr>
            <a:endParaRPr lang="en-US">
              <a:highlight>
                <a:srgbClr val="FFFF00"/>
              </a:highlight>
            </a:endParaRPr>
          </a:p>
        </p:txBody>
      </p:sp>
      <p:sp>
        <p:nvSpPr>
          <p:cNvPr id="4" name="Slide Number Placeholder 3">
            <a:extLst>
              <a:ext uri="{FF2B5EF4-FFF2-40B4-BE49-F238E27FC236}">
                <a16:creationId xmlns:a16="http://schemas.microsoft.com/office/drawing/2014/main" id="{E3BD3E18-D8FA-5A05-8907-28E3F4C838DA}"/>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7</a:t>
            </a:fld>
            <a:endParaRPr lang="en-US" altLang="en-US"/>
          </a:p>
        </p:txBody>
      </p:sp>
    </p:spTree>
    <p:extLst>
      <p:ext uri="{BB962C8B-B14F-4D97-AF65-F5344CB8AC3E}">
        <p14:creationId xmlns:p14="http://schemas.microsoft.com/office/powerpoint/2010/main" val="3951316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37945C4-41D8-A5C9-137C-BB4C8D8D89CB}"/>
              </a:ext>
            </a:extLst>
          </p:cNvPr>
          <p:cNvGraphicFramePr>
            <a:graphicFrameLocks noGrp="1"/>
          </p:cNvGraphicFramePr>
          <p:nvPr>
            <p:ph idx="1"/>
            <p:extLst>
              <p:ext uri="{D42A27DB-BD31-4B8C-83A1-F6EECF244321}">
                <p14:modId xmlns:p14="http://schemas.microsoft.com/office/powerpoint/2010/main" val="4254285482"/>
              </p:ext>
            </p:extLst>
          </p:nvPr>
        </p:nvGraphicFramePr>
        <p:xfrm>
          <a:off x="1924664" y="1175028"/>
          <a:ext cx="10046110" cy="45079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564AE28F-47B1-88E8-6217-16D840DB2367}"/>
              </a:ext>
            </a:extLst>
          </p:cNvPr>
          <p:cNvSpPr txBox="1"/>
          <p:nvPr/>
        </p:nvSpPr>
        <p:spPr>
          <a:xfrm>
            <a:off x="412955" y="612346"/>
            <a:ext cx="1756599" cy="5262979"/>
          </a:xfrm>
          <a:custGeom>
            <a:avLst/>
            <a:gdLst>
              <a:gd name="csX0" fmla="*/ 0 w 1756599"/>
              <a:gd name="csY0" fmla="*/ 0 h 5262979"/>
              <a:gd name="csX1" fmla="*/ 567967 w 1756599"/>
              <a:gd name="csY1" fmla="*/ 0 h 5262979"/>
              <a:gd name="csX2" fmla="*/ 1100802 w 1756599"/>
              <a:gd name="csY2" fmla="*/ 0 h 5262979"/>
              <a:gd name="csX3" fmla="*/ 1756599 w 1756599"/>
              <a:gd name="csY3" fmla="*/ 0 h 5262979"/>
              <a:gd name="csX4" fmla="*/ 1756599 w 1756599"/>
              <a:gd name="csY4" fmla="*/ 532146 h 5262979"/>
              <a:gd name="csX5" fmla="*/ 1756599 w 1756599"/>
              <a:gd name="csY5" fmla="*/ 1011662 h 5262979"/>
              <a:gd name="csX6" fmla="*/ 1756599 w 1756599"/>
              <a:gd name="csY6" fmla="*/ 1491177 h 5262979"/>
              <a:gd name="csX7" fmla="*/ 1756599 w 1756599"/>
              <a:gd name="csY7" fmla="*/ 2075953 h 5262979"/>
              <a:gd name="csX8" fmla="*/ 1756599 w 1756599"/>
              <a:gd name="csY8" fmla="*/ 2660728 h 5262979"/>
              <a:gd name="csX9" fmla="*/ 1756599 w 1756599"/>
              <a:gd name="csY9" fmla="*/ 3140244 h 5262979"/>
              <a:gd name="csX10" fmla="*/ 1756599 w 1756599"/>
              <a:gd name="csY10" fmla="*/ 3619760 h 5262979"/>
              <a:gd name="csX11" fmla="*/ 1756599 w 1756599"/>
              <a:gd name="csY11" fmla="*/ 4204535 h 5262979"/>
              <a:gd name="csX12" fmla="*/ 1756599 w 1756599"/>
              <a:gd name="csY12" fmla="*/ 5262979 h 5262979"/>
              <a:gd name="csX13" fmla="*/ 1223764 w 1756599"/>
              <a:gd name="csY13" fmla="*/ 5262979 h 5262979"/>
              <a:gd name="csX14" fmla="*/ 603099 w 1756599"/>
              <a:gd name="csY14" fmla="*/ 5262979 h 5262979"/>
              <a:gd name="csX15" fmla="*/ 0 w 1756599"/>
              <a:gd name="csY15" fmla="*/ 5262979 h 5262979"/>
              <a:gd name="csX16" fmla="*/ 0 w 1756599"/>
              <a:gd name="csY16" fmla="*/ 4678204 h 5262979"/>
              <a:gd name="csX17" fmla="*/ 0 w 1756599"/>
              <a:gd name="csY17" fmla="*/ 4146058 h 5262979"/>
              <a:gd name="csX18" fmla="*/ 0 w 1756599"/>
              <a:gd name="csY18" fmla="*/ 3719172 h 5262979"/>
              <a:gd name="csX19" fmla="*/ 0 w 1756599"/>
              <a:gd name="csY19" fmla="*/ 3239656 h 5262979"/>
              <a:gd name="csX20" fmla="*/ 0 w 1756599"/>
              <a:gd name="csY20" fmla="*/ 2760140 h 5262979"/>
              <a:gd name="csX21" fmla="*/ 0 w 1756599"/>
              <a:gd name="csY21" fmla="*/ 2227994 h 5262979"/>
              <a:gd name="csX22" fmla="*/ 0 w 1756599"/>
              <a:gd name="csY22" fmla="*/ 1537959 h 5262979"/>
              <a:gd name="csX23" fmla="*/ 0 w 1756599"/>
              <a:gd name="csY23" fmla="*/ 953184 h 5262979"/>
              <a:gd name="csX24" fmla="*/ 0 w 1756599"/>
              <a:gd name="csY24" fmla="*/ 0 h 5262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756599" h="5262979" extrusionOk="0">
                <a:moveTo>
                  <a:pt x="0" y="0"/>
                </a:moveTo>
                <a:cubicBezTo>
                  <a:pt x="258604" y="-48725"/>
                  <a:pt x="425719" y="63974"/>
                  <a:pt x="567967" y="0"/>
                </a:cubicBezTo>
                <a:cubicBezTo>
                  <a:pt x="710215" y="-63974"/>
                  <a:pt x="991343" y="46899"/>
                  <a:pt x="1100802" y="0"/>
                </a:cubicBezTo>
                <a:cubicBezTo>
                  <a:pt x="1210261" y="-46899"/>
                  <a:pt x="1506122" y="30511"/>
                  <a:pt x="1756599" y="0"/>
                </a:cubicBezTo>
                <a:cubicBezTo>
                  <a:pt x="1794849" y="263389"/>
                  <a:pt x="1716254" y="418454"/>
                  <a:pt x="1756599" y="532146"/>
                </a:cubicBezTo>
                <a:cubicBezTo>
                  <a:pt x="1796944" y="645838"/>
                  <a:pt x="1705962" y="779608"/>
                  <a:pt x="1756599" y="1011662"/>
                </a:cubicBezTo>
                <a:cubicBezTo>
                  <a:pt x="1807236" y="1243716"/>
                  <a:pt x="1703670" y="1262891"/>
                  <a:pt x="1756599" y="1491177"/>
                </a:cubicBezTo>
                <a:cubicBezTo>
                  <a:pt x="1809528" y="1719463"/>
                  <a:pt x="1743520" y="1827353"/>
                  <a:pt x="1756599" y="2075953"/>
                </a:cubicBezTo>
                <a:cubicBezTo>
                  <a:pt x="1769678" y="2324553"/>
                  <a:pt x="1744285" y="2425708"/>
                  <a:pt x="1756599" y="2660728"/>
                </a:cubicBezTo>
                <a:cubicBezTo>
                  <a:pt x="1768913" y="2895748"/>
                  <a:pt x="1729418" y="2955662"/>
                  <a:pt x="1756599" y="3140244"/>
                </a:cubicBezTo>
                <a:cubicBezTo>
                  <a:pt x="1783780" y="3324826"/>
                  <a:pt x="1714853" y="3473730"/>
                  <a:pt x="1756599" y="3619760"/>
                </a:cubicBezTo>
                <a:cubicBezTo>
                  <a:pt x="1798345" y="3765790"/>
                  <a:pt x="1741872" y="3993141"/>
                  <a:pt x="1756599" y="4204535"/>
                </a:cubicBezTo>
                <a:cubicBezTo>
                  <a:pt x="1771326" y="4415929"/>
                  <a:pt x="1635115" y="5031710"/>
                  <a:pt x="1756599" y="5262979"/>
                </a:cubicBezTo>
                <a:cubicBezTo>
                  <a:pt x="1647456" y="5319100"/>
                  <a:pt x="1387187" y="5259666"/>
                  <a:pt x="1223764" y="5262979"/>
                </a:cubicBezTo>
                <a:cubicBezTo>
                  <a:pt x="1060341" y="5266292"/>
                  <a:pt x="755075" y="5229621"/>
                  <a:pt x="603099" y="5262979"/>
                </a:cubicBezTo>
                <a:cubicBezTo>
                  <a:pt x="451123" y="5296337"/>
                  <a:pt x="232488" y="5221673"/>
                  <a:pt x="0" y="5262979"/>
                </a:cubicBezTo>
                <a:cubicBezTo>
                  <a:pt x="-37908" y="5125951"/>
                  <a:pt x="53521" y="4911653"/>
                  <a:pt x="0" y="4678204"/>
                </a:cubicBezTo>
                <a:cubicBezTo>
                  <a:pt x="-53521" y="4444756"/>
                  <a:pt x="51970" y="4317681"/>
                  <a:pt x="0" y="4146058"/>
                </a:cubicBezTo>
                <a:cubicBezTo>
                  <a:pt x="-51970" y="3974435"/>
                  <a:pt x="13004" y="3868717"/>
                  <a:pt x="0" y="3719172"/>
                </a:cubicBezTo>
                <a:cubicBezTo>
                  <a:pt x="-13004" y="3569627"/>
                  <a:pt x="25893" y="3435341"/>
                  <a:pt x="0" y="3239656"/>
                </a:cubicBezTo>
                <a:cubicBezTo>
                  <a:pt x="-25893" y="3043971"/>
                  <a:pt x="37527" y="2892204"/>
                  <a:pt x="0" y="2760140"/>
                </a:cubicBezTo>
                <a:cubicBezTo>
                  <a:pt x="-37527" y="2628076"/>
                  <a:pt x="8481" y="2485966"/>
                  <a:pt x="0" y="2227994"/>
                </a:cubicBezTo>
                <a:cubicBezTo>
                  <a:pt x="-8481" y="1970022"/>
                  <a:pt x="8889" y="1744810"/>
                  <a:pt x="0" y="1537959"/>
                </a:cubicBezTo>
                <a:cubicBezTo>
                  <a:pt x="-8889" y="1331109"/>
                  <a:pt x="6280" y="1213792"/>
                  <a:pt x="0" y="953184"/>
                </a:cubicBezTo>
                <a:cubicBezTo>
                  <a:pt x="-6280" y="692576"/>
                  <a:pt x="1447" y="402765"/>
                  <a:pt x="0" y="0"/>
                </a:cubicBezTo>
                <a:close/>
              </a:path>
            </a:pathLst>
          </a:custGeom>
          <a:noFill/>
          <a:ln w="28575">
            <a:solidFill>
              <a:srgbClr val="0E3F75"/>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endParaRPr lang="en-US" sz="2400"/>
          </a:p>
          <a:p>
            <a:pPr algn="ctr"/>
            <a:r>
              <a:rPr lang="en-US" sz="2400"/>
              <a:t>Select CIPs from this intersection for your COF Proposal</a:t>
            </a:r>
          </a:p>
          <a:p>
            <a:pPr algn="ctr"/>
            <a:endParaRPr lang="en-US" sz="2400"/>
          </a:p>
          <a:p>
            <a:pPr algn="ctr"/>
            <a:r>
              <a:rPr lang="en-US" sz="2400"/>
              <a:t>Base Enrollment Growth Pledge on Selected CIPs</a:t>
            </a:r>
          </a:p>
          <a:p>
            <a:pPr algn="ctr"/>
            <a:endParaRPr lang="en-US" sz="2400"/>
          </a:p>
        </p:txBody>
      </p:sp>
      <p:cxnSp>
        <p:nvCxnSpPr>
          <p:cNvPr id="12" name="Straight Arrow Connector 11">
            <a:extLst>
              <a:ext uri="{FF2B5EF4-FFF2-40B4-BE49-F238E27FC236}">
                <a16:creationId xmlns:a16="http://schemas.microsoft.com/office/drawing/2014/main" id="{05098F85-E1B1-9107-8488-D05E4A08ADEB}"/>
              </a:ext>
            </a:extLst>
          </p:cNvPr>
          <p:cNvCxnSpPr>
            <a:cxnSpLocks/>
          </p:cNvCxnSpPr>
          <p:nvPr/>
        </p:nvCxnSpPr>
        <p:spPr>
          <a:xfrm>
            <a:off x="2169554" y="1946787"/>
            <a:ext cx="4526214" cy="1135626"/>
          </a:xfrm>
          <a:prstGeom prst="straightConnector1">
            <a:avLst/>
          </a:prstGeom>
          <a:ln w="38100">
            <a:solidFill>
              <a:schemeClr val="accent1">
                <a:lumMod val="75000"/>
              </a:schemeClr>
            </a:solidFill>
            <a:headEnd type="none"/>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6573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A4A2F-57BF-DB79-235C-25AE53EF31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3D9113-B58E-C94D-852C-E14B1B9B834C}"/>
              </a:ext>
            </a:extLst>
          </p:cNvPr>
          <p:cNvSpPr>
            <a:spLocks noGrp="1"/>
          </p:cNvSpPr>
          <p:nvPr>
            <p:ph type="title"/>
          </p:nvPr>
        </p:nvSpPr>
        <p:spPr/>
        <p:txBody>
          <a:bodyPr/>
          <a:lstStyle/>
          <a:p>
            <a:r>
              <a:rPr lang="en-US" sz="4000">
                <a:cs typeface="Calibri" panose="020F0502020204030204" pitchFamily="34" charset="0"/>
              </a:rPr>
              <a:t>Academic Programs</a:t>
            </a:r>
          </a:p>
        </p:txBody>
      </p:sp>
      <p:sp>
        <p:nvSpPr>
          <p:cNvPr id="3" name="Content Placeholder 2">
            <a:extLst>
              <a:ext uri="{FF2B5EF4-FFF2-40B4-BE49-F238E27FC236}">
                <a16:creationId xmlns:a16="http://schemas.microsoft.com/office/drawing/2014/main" id="{7DFFC1DD-80FA-E99F-4022-FF2CEDA94AF3}"/>
              </a:ext>
            </a:extLst>
          </p:cNvPr>
          <p:cNvSpPr>
            <a:spLocks noGrp="1"/>
          </p:cNvSpPr>
          <p:nvPr>
            <p:ph idx="1"/>
          </p:nvPr>
        </p:nvSpPr>
        <p:spPr>
          <a:xfrm>
            <a:off x="609600" y="1219200"/>
            <a:ext cx="10972800" cy="4401671"/>
          </a:xfrm>
          <a:ln>
            <a:noFill/>
          </a:ln>
        </p:spPr>
        <p:txBody>
          <a:bodyPr/>
          <a:lstStyle/>
          <a:p>
            <a:pPr>
              <a:lnSpc>
                <a:spcPct val="100000"/>
              </a:lnSpc>
            </a:pPr>
            <a:r>
              <a:rPr lang="en-US" sz="2400"/>
              <a:t>CIP Codes for </a:t>
            </a:r>
            <a:r>
              <a:rPr lang="en-US" sz="2400" b="1"/>
              <a:t>Associate of Science </a:t>
            </a:r>
            <a:r>
              <a:rPr lang="en-US" sz="2400"/>
              <a:t>degrees are not on the FY27 Choose Ohio First Eligible CIP List but students in these CIPs may be eligible for COF if they are in an eligible STEM pathway</a:t>
            </a:r>
          </a:p>
          <a:p>
            <a:pPr lvl="1">
              <a:lnSpc>
                <a:spcPct val="100000"/>
              </a:lnSpc>
            </a:pPr>
            <a:r>
              <a:rPr lang="en-US"/>
              <a:t>Refer to the Associate of Science Guidance Memo</a:t>
            </a:r>
          </a:p>
          <a:p>
            <a:pPr lvl="1">
              <a:lnSpc>
                <a:spcPct val="100000"/>
              </a:lnSpc>
            </a:pPr>
            <a:r>
              <a:rPr lang="en-US"/>
              <a:t>Similar guidance for Education majors</a:t>
            </a:r>
          </a:p>
          <a:p>
            <a:pPr>
              <a:lnSpc>
                <a:spcPct val="100000"/>
              </a:lnSpc>
            </a:pPr>
            <a:endParaRPr lang="en-US">
              <a:highlight>
                <a:srgbClr val="FFFF00"/>
              </a:highlight>
            </a:endParaRPr>
          </a:p>
        </p:txBody>
      </p:sp>
      <p:sp>
        <p:nvSpPr>
          <p:cNvPr id="4" name="Slide Number Placeholder 3">
            <a:extLst>
              <a:ext uri="{FF2B5EF4-FFF2-40B4-BE49-F238E27FC236}">
                <a16:creationId xmlns:a16="http://schemas.microsoft.com/office/drawing/2014/main" id="{18DE71A2-157C-DCA7-BD07-DA200209853C}"/>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9</a:t>
            </a:fld>
            <a:endParaRPr lang="en-US" altLang="en-US"/>
          </a:p>
        </p:txBody>
      </p:sp>
    </p:spTree>
    <p:extLst>
      <p:ext uri="{BB962C8B-B14F-4D97-AF65-F5344CB8AC3E}">
        <p14:creationId xmlns:p14="http://schemas.microsoft.com/office/powerpoint/2010/main" val="3568938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7ED7D-B4E3-8B60-F2BB-1129FB8C3E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E2404-661B-F198-EE6E-016039564698}"/>
              </a:ext>
            </a:extLst>
          </p:cNvPr>
          <p:cNvSpPr>
            <a:spLocks noGrp="1"/>
          </p:cNvSpPr>
          <p:nvPr>
            <p:ph type="title"/>
          </p:nvPr>
        </p:nvSpPr>
        <p:spPr/>
        <p:txBody>
          <a:bodyPr/>
          <a:lstStyle/>
          <a:p>
            <a:r>
              <a:rPr lang="en-US" sz="4000" b="1">
                <a:cs typeface="Calibri" panose="020F0502020204030204" pitchFamily="34" charset="0"/>
              </a:rPr>
              <a:t>Award </a:t>
            </a:r>
            <a:r>
              <a:rPr lang="en-US" sz="4000">
                <a:cs typeface="Calibri" panose="020F0502020204030204" pitchFamily="34" charset="0"/>
              </a:rPr>
              <a:t>Amounts</a:t>
            </a:r>
            <a:endParaRPr lang="en-US" sz="4000" b="1">
              <a:cs typeface="Calibri" panose="020F0502020204030204" pitchFamily="34" charset="0"/>
            </a:endParaRPr>
          </a:p>
        </p:txBody>
      </p:sp>
      <p:sp>
        <p:nvSpPr>
          <p:cNvPr id="3" name="Content Placeholder 2">
            <a:extLst>
              <a:ext uri="{FF2B5EF4-FFF2-40B4-BE49-F238E27FC236}">
                <a16:creationId xmlns:a16="http://schemas.microsoft.com/office/drawing/2014/main" id="{8AB551F8-3142-16A3-66B2-F327CDAE1D94}"/>
              </a:ext>
            </a:extLst>
          </p:cNvPr>
          <p:cNvSpPr>
            <a:spLocks noGrp="1"/>
          </p:cNvSpPr>
          <p:nvPr>
            <p:ph idx="1"/>
          </p:nvPr>
        </p:nvSpPr>
        <p:spPr>
          <a:xfrm>
            <a:off x="609600" y="1027906"/>
            <a:ext cx="10972800" cy="4677103"/>
          </a:xfrm>
          <a:ln>
            <a:noFill/>
          </a:ln>
        </p:spPr>
        <p:txBody>
          <a:bodyPr/>
          <a:lstStyle/>
          <a:p>
            <a:pPr marL="342900" marR="0" lvl="0" indent="-342900">
              <a:lnSpc>
                <a:spcPct val="100000"/>
              </a:lnSpc>
              <a:spcBef>
                <a:spcPts val="0"/>
              </a:spcBef>
              <a:spcAft>
                <a:spcPts val="800"/>
              </a:spcAft>
              <a:buFont typeface="Arial" panose="020B0604020202020204" pitchFamily="34" charset="0"/>
              <a:buChar char="•"/>
              <a:tabLst>
                <a:tab pos="457200" algn="l"/>
              </a:tabLst>
            </a:pPr>
            <a:r>
              <a:rPr lang="en-US">
                <a:latin typeface="Calibri" panose="020F0502020204030204" pitchFamily="34" charset="0"/>
                <a:cs typeface="Calibri" panose="020F0502020204030204" pitchFamily="34" charset="0"/>
              </a:rPr>
              <a:t>No set maximum amount</a:t>
            </a:r>
          </a:p>
          <a:p>
            <a:pPr marL="342900" marR="0" lvl="0" indent="-342900">
              <a:lnSpc>
                <a:spcPct val="100000"/>
              </a:lnSpc>
              <a:spcBef>
                <a:spcPts val="0"/>
              </a:spcBef>
              <a:spcAft>
                <a:spcPts val="800"/>
              </a:spcAft>
              <a:buFont typeface="Arial" panose="020B0604020202020204" pitchFamily="34" charset="0"/>
              <a:buChar char="•"/>
              <a:tabLst>
                <a:tab pos="457200" algn="l"/>
              </a:tabLst>
            </a:pPr>
            <a:r>
              <a:rPr lang="en-US">
                <a:latin typeface="Calibri" panose="020F0502020204030204" pitchFamily="34" charset="0"/>
                <a:cs typeface="Calibri" panose="020F0502020204030204" pitchFamily="34" charset="0"/>
              </a:rPr>
              <a:t>Applicants are encouraged to develop a reasonable funding request based on the principles stated in the RFP. Award amounts will be determined by:</a:t>
            </a:r>
          </a:p>
          <a:p>
            <a:pPr marL="800100" lvl="1" indent="-342900">
              <a:lnSpc>
                <a:spcPct val="100000"/>
              </a:lnSpc>
              <a:spcBef>
                <a:spcPts val="0"/>
              </a:spcBef>
              <a:spcAft>
                <a:spcPts val="800"/>
              </a:spcAft>
              <a:tabLst>
                <a:tab pos="457200" algn="l"/>
              </a:tabLst>
            </a:pPr>
            <a:r>
              <a:rPr lang="en-US">
                <a:latin typeface="Calibri" panose="020F0502020204030204" pitchFamily="34" charset="0"/>
                <a:cs typeface="Calibri" panose="020F0502020204030204" pitchFamily="34" charset="0"/>
              </a:rPr>
              <a:t>Institution’s commitment to increase enrollment and completion in STEM programs</a:t>
            </a:r>
          </a:p>
          <a:p>
            <a:pPr marL="800100" lvl="1" indent="-342900">
              <a:lnSpc>
                <a:spcPct val="100000"/>
              </a:lnSpc>
              <a:spcBef>
                <a:spcPts val="0"/>
              </a:spcBef>
              <a:spcAft>
                <a:spcPts val="800"/>
              </a:spcAft>
              <a:tabLst>
                <a:tab pos="457200" algn="l"/>
              </a:tabLst>
            </a:pPr>
            <a:r>
              <a:rPr lang="en-US">
                <a:latin typeface="Calibri" panose="020F0502020204030204" pitchFamily="34" charset="0"/>
                <a:cs typeface="Calibri" panose="020F0502020204030204" pitchFamily="34" charset="0"/>
              </a:rPr>
              <a:t>2024 IPEDS data to determine each institution’s market share of degree and certificate completions for COF approved CIPs (of the applicant pool)</a:t>
            </a:r>
          </a:p>
          <a:p>
            <a:pPr marL="800100" lvl="1" indent="-342900">
              <a:lnSpc>
                <a:spcPct val="100000"/>
              </a:lnSpc>
              <a:spcBef>
                <a:spcPts val="0"/>
              </a:spcBef>
              <a:spcAft>
                <a:spcPts val="800"/>
              </a:spcAft>
              <a:tabLst>
                <a:tab pos="457200" algn="l"/>
              </a:tabLst>
            </a:pPr>
            <a:r>
              <a:rPr lang="en-US">
                <a:latin typeface="Calibri" panose="020F0502020204030204" pitchFamily="34" charset="0"/>
                <a:cs typeface="Calibri" panose="020F0502020204030204" pitchFamily="34" charset="0"/>
              </a:rPr>
              <a:t>Past performance with the COF program</a:t>
            </a:r>
          </a:p>
          <a:p>
            <a:pPr marL="800100" lvl="1" indent="-342900">
              <a:lnSpc>
                <a:spcPct val="100000"/>
              </a:lnSpc>
              <a:spcBef>
                <a:spcPts val="0"/>
              </a:spcBef>
              <a:spcAft>
                <a:spcPts val="800"/>
              </a:spcAft>
              <a:tabLst>
                <a:tab pos="457200" algn="l"/>
              </a:tabLst>
            </a:pPr>
            <a:r>
              <a:rPr lang="en-US">
                <a:latin typeface="Calibri" panose="020F0502020204030204" pitchFamily="34" charset="0"/>
                <a:cs typeface="Calibri" panose="020F0502020204030204" pitchFamily="34" charset="0"/>
              </a:rPr>
              <a:t>Results of the proposal review and scoring process</a:t>
            </a:r>
          </a:p>
          <a:p>
            <a:pPr marL="0" indent="0">
              <a:lnSpc>
                <a:spcPct val="100000"/>
              </a:lnSpc>
              <a:spcBef>
                <a:spcPts val="0"/>
              </a:spcBef>
              <a:spcAft>
                <a:spcPts val="800"/>
              </a:spcAft>
              <a:buNone/>
              <a:tabLst>
                <a:tab pos="457200" algn="l"/>
              </a:tabLst>
            </a:pPr>
            <a:endParaRPr lang="en-US" sz="24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1698100-78E5-1606-23CE-456C8271A426}"/>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10</a:t>
            </a:fld>
            <a:endParaRPr lang="en-US" altLang="en-US"/>
          </a:p>
        </p:txBody>
      </p:sp>
    </p:spTree>
    <p:extLst>
      <p:ext uri="{BB962C8B-B14F-4D97-AF65-F5344CB8AC3E}">
        <p14:creationId xmlns:p14="http://schemas.microsoft.com/office/powerpoint/2010/main" val="2704547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CE86F-7723-B102-EBDC-2D87F10E9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22939C-532B-74B8-C73A-E1F8CEA84762}"/>
              </a:ext>
            </a:extLst>
          </p:cNvPr>
          <p:cNvSpPr>
            <a:spLocks noGrp="1"/>
          </p:cNvSpPr>
          <p:nvPr>
            <p:ph type="title"/>
          </p:nvPr>
        </p:nvSpPr>
        <p:spPr/>
        <p:txBody>
          <a:bodyPr/>
          <a:lstStyle/>
          <a:p>
            <a:r>
              <a:rPr lang="en-US" sz="4000" b="1">
                <a:cs typeface="Calibri" panose="020F0502020204030204" pitchFamily="34" charset="0"/>
              </a:rPr>
              <a:t>Program Period</a:t>
            </a:r>
          </a:p>
        </p:txBody>
      </p:sp>
      <p:sp>
        <p:nvSpPr>
          <p:cNvPr id="3" name="Content Placeholder 2">
            <a:extLst>
              <a:ext uri="{FF2B5EF4-FFF2-40B4-BE49-F238E27FC236}">
                <a16:creationId xmlns:a16="http://schemas.microsoft.com/office/drawing/2014/main" id="{C0FD1A4E-3971-318D-1837-4F131921184F}"/>
              </a:ext>
            </a:extLst>
          </p:cNvPr>
          <p:cNvSpPr>
            <a:spLocks noGrp="1"/>
          </p:cNvSpPr>
          <p:nvPr>
            <p:ph idx="1"/>
          </p:nvPr>
        </p:nvSpPr>
        <p:spPr>
          <a:xfrm>
            <a:off x="609600" y="1219200"/>
            <a:ext cx="10972800" cy="7337946"/>
          </a:xfrm>
          <a:ln>
            <a:noFill/>
          </a:ln>
        </p:spPr>
        <p:txBody>
          <a:bodyPr/>
          <a:lstStyle/>
          <a:p>
            <a:pPr marL="342900" indent="-342900">
              <a:lnSpc>
                <a:spcPct val="100000"/>
              </a:lnSpc>
              <a:spcBef>
                <a:spcPts val="0"/>
              </a:spcBef>
              <a:spcAft>
                <a:spcPts val="800"/>
              </a:spcAft>
              <a:tabLst>
                <a:tab pos="457200" algn="l"/>
              </a:tabLst>
            </a:pPr>
            <a:r>
              <a:rPr lang="en-US" sz="2400">
                <a:latin typeface="Calibri" panose="020F0502020204030204" pitchFamily="34" charset="0"/>
                <a:cs typeface="Calibri" panose="020F0502020204030204" pitchFamily="34" charset="0"/>
              </a:rPr>
              <a:t>Selected institutions will be awarded a total maximum amount of funds to be drawn down over a </a:t>
            </a:r>
            <a:r>
              <a:rPr lang="en-US" sz="2400" b="1">
                <a:latin typeface="Calibri" panose="020F0502020204030204" pitchFamily="34" charset="0"/>
                <a:cs typeface="Calibri" panose="020F0502020204030204" pitchFamily="34" charset="0"/>
              </a:rPr>
              <a:t>four-year program period</a:t>
            </a:r>
            <a:r>
              <a:rPr lang="en-US" sz="2400">
                <a:latin typeface="Calibri" panose="020F0502020204030204" pitchFamily="34" charset="0"/>
                <a:cs typeface="Calibri" panose="020F0502020204030204" pitchFamily="34" charset="0"/>
              </a:rPr>
              <a:t>, May 1, </a:t>
            </a:r>
            <a:r>
              <a:rPr lang="en-US" sz="2400" b="1">
                <a:latin typeface="Calibri" panose="020F0502020204030204" pitchFamily="34" charset="0"/>
                <a:cs typeface="Calibri" panose="020F0502020204030204" pitchFamily="34" charset="0"/>
              </a:rPr>
              <a:t>2028</a:t>
            </a:r>
            <a:r>
              <a:rPr lang="en-US" sz="2400">
                <a:latin typeface="Calibri" panose="020F0502020204030204" pitchFamily="34" charset="0"/>
                <a:cs typeface="Calibri" panose="020F0502020204030204" pitchFamily="34" charset="0"/>
              </a:rPr>
              <a:t>, through June 30, 2032. </a:t>
            </a:r>
          </a:p>
          <a:p>
            <a:pPr marL="342900" indent="-342900">
              <a:lnSpc>
                <a:spcPct val="100000"/>
              </a:lnSpc>
              <a:spcBef>
                <a:spcPts val="0"/>
              </a:spcBef>
              <a:spcAft>
                <a:spcPts val="800"/>
              </a:spcAft>
              <a:tabLst>
                <a:tab pos="457200" algn="l"/>
              </a:tabLst>
            </a:pPr>
            <a:r>
              <a:rPr lang="en-US" sz="2400">
                <a:latin typeface="Calibri" panose="020F0502020204030204" pitchFamily="34" charset="0"/>
                <a:cs typeface="Calibri" panose="020F0502020204030204" pitchFamily="34" charset="0"/>
              </a:rPr>
              <a:t>Each year, ODHE will evaluate the performance of the institution and issue a dynamic annual award letter based on performance. </a:t>
            </a:r>
          </a:p>
          <a:p>
            <a:pPr marL="342900" indent="-342900">
              <a:lnSpc>
                <a:spcPct val="100000"/>
              </a:lnSpc>
              <a:spcBef>
                <a:spcPts val="0"/>
              </a:spcBef>
              <a:spcAft>
                <a:spcPts val="800"/>
              </a:spcAft>
              <a:tabLst>
                <a:tab pos="457200" algn="l"/>
              </a:tabLst>
            </a:pPr>
            <a:r>
              <a:rPr lang="en-US" sz="2400">
                <a:latin typeface="Calibri" panose="020F0502020204030204" pitchFamily="34" charset="0"/>
                <a:cs typeface="Calibri" panose="020F0502020204030204" pitchFamily="34" charset="0"/>
              </a:rPr>
              <a:t>Annual awards may be reduced mid-cycle if performance falls short of the institution’s proposal or increased if performance merits an increase. </a:t>
            </a:r>
          </a:p>
          <a:p>
            <a:pPr marL="800100" lvl="1" indent="-342900">
              <a:lnSpc>
                <a:spcPct val="100000"/>
              </a:lnSpc>
              <a:spcBef>
                <a:spcPts val="0"/>
              </a:spcBef>
              <a:spcAft>
                <a:spcPts val="800"/>
              </a:spcAft>
              <a:tabLst>
                <a:tab pos="457200" algn="l"/>
              </a:tabLst>
            </a:pPr>
            <a:endParaRPr lang="en-US" sz="2000">
              <a:latin typeface="Calibri" panose="020F0502020204030204" pitchFamily="34" charset="0"/>
              <a:cs typeface="Calibri" panose="020F0502020204030204" pitchFamily="34" charset="0"/>
            </a:endParaRPr>
          </a:p>
          <a:p>
            <a:pPr marL="342900" marR="0" lvl="0" indent="-342900">
              <a:lnSpc>
                <a:spcPct val="100000"/>
              </a:lnSpc>
              <a:spcBef>
                <a:spcPts val="0"/>
              </a:spcBef>
              <a:spcAft>
                <a:spcPts val="800"/>
              </a:spcAft>
              <a:buFont typeface="Arial" panose="020B0604020202020204" pitchFamily="34" charset="0"/>
              <a:buChar char="•"/>
              <a:tabLst>
                <a:tab pos="457200" algn="l"/>
              </a:tabLst>
            </a:pPr>
            <a:endParaRPr lang="en-US" sz="24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F4248E0D-DD38-3D3C-140B-221AD9362EA8}"/>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11</a:t>
            </a:fld>
            <a:endParaRPr lang="en-US" altLang="en-US"/>
          </a:p>
        </p:txBody>
      </p:sp>
    </p:spTree>
    <p:extLst>
      <p:ext uri="{BB962C8B-B14F-4D97-AF65-F5344CB8AC3E}">
        <p14:creationId xmlns:p14="http://schemas.microsoft.com/office/powerpoint/2010/main" val="1785572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AC80-375E-D685-BA62-2342BDF5033F}"/>
              </a:ext>
            </a:extLst>
          </p:cNvPr>
          <p:cNvSpPr>
            <a:spLocks noGrp="1"/>
          </p:cNvSpPr>
          <p:nvPr>
            <p:ph type="title"/>
          </p:nvPr>
        </p:nvSpPr>
        <p:spPr/>
        <p:txBody>
          <a:bodyPr/>
          <a:lstStyle/>
          <a:p>
            <a:r>
              <a:rPr lang="en-US" sz="4000"/>
              <a:t>Developing a COF Budget</a:t>
            </a:r>
          </a:p>
        </p:txBody>
      </p:sp>
      <p:sp>
        <p:nvSpPr>
          <p:cNvPr id="3" name="Content Placeholder 2">
            <a:extLst>
              <a:ext uri="{FF2B5EF4-FFF2-40B4-BE49-F238E27FC236}">
                <a16:creationId xmlns:a16="http://schemas.microsoft.com/office/drawing/2014/main" id="{4F6C4A9B-FE57-D764-052E-CC363F75262D}"/>
              </a:ext>
            </a:extLst>
          </p:cNvPr>
          <p:cNvSpPr>
            <a:spLocks noGrp="1"/>
          </p:cNvSpPr>
          <p:nvPr>
            <p:ph idx="1"/>
          </p:nvPr>
        </p:nvSpPr>
        <p:spPr>
          <a:xfrm>
            <a:off x="266700" y="1185545"/>
            <a:ext cx="10515600" cy="3889375"/>
          </a:xfrm>
        </p:spPr>
        <p:txBody>
          <a:bodyPr/>
          <a:lstStyle/>
          <a:p>
            <a:pPr lvl="1">
              <a:lnSpc>
                <a:spcPct val="100000"/>
              </a:lnSpc>
            </a:pPr>
            <a:r>
              <a:rPr lang="en-US" altLang="en-US"/>
              <a:t>Develop the budget to match your student population and the duration of the academic programs</a:t>
            </a:r>
          </a:p>
          <a:p>
            <a:pPr lvl="1">
              <a:lnSpc>
                <a:spcPct val="100000"/>
              </a:lnSpc>
            </a:pPr>
            <a:r>
              <a:rPr lang="en-US" altLang="en-US"/>
              <a:t>Recruitment can include one cohort or multiple to </a:t>
            </a:r>
            <a:r>
              <a:rPr lang="en-US" altLang="en-US" u="sng"/>
              <a:t>increase enrollment and completion</a:t>
            </a:r>
          </a:p>
          <a:p>
            <a:pPr lvl="1">
              <a:lnSpc>
                <a:spcPct val="100000"/>
              </a:lnSpc>
            </a:pPr>
            <a:r>
              <a:rPr lang="en-US" altLang="en-US"/>
              <a:t>Annual allocation should include funding for new students and continuing support for FY27 recipients </a:t>
            </a:r>
          </a:p>
          <a:p>
            <a:pPr lvl="1">
              <a:lnSpc>
                <a:spcPct val="100000"/>
              </a:lnSpc>
            </a:pPr>
            <a:r>
              <a:rPr lang="en-US" altLang="en-US"/>
              <a:t>Intend to support students to completion, even after the program period ends, through completion grants; pending support from administration and General Assembly</a:t>
            </a:r>
          </a:p>
          <a:p>
            <a:pPr lvl="2">
              <a:lnSpc>
                <a:spcPct val="100000"/>
              </a:lnSpc>
            </a:pPr>
            <a:r>
              <a:rPr lang="en-US" altLang="en-US"/>
              <a:t>Future RFPs are also subject to support from future administrations and General Assemblies</a:t>
            </a:r>
          </a:p>
          <a:p>
            <a:endParaRPr lang="en-US"/>
          </a:p>
        </p:txBody>
      </p:sp>
    </p:spTree>
    <p:extLst>
      <p:ext uri="{BB962C8B-B14F-4D97-AF65-F5344CB8AC3E}">
        <p14:creationId xmlns:p14="http://schemas.microsoft.com/office/powerpoint/2010/main" val="3125311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CA224-A73F-4D50-BE90-755352684098}"/>
              </a:ext>
            </a:extLst>
          </p:cNvPr>
          <p:cNvSpPr>
            <a:spLocks noGrp="1"/>
          </p:cNvSpPr>
          <p:nvPr>
            <p:ph type="title"/>
          </p:nvPr>
        </p:nvSpPr>
        <p:spPr/>
        <p:txBody>
          <a:bodyPr/>
          <a:lstStyle/>
          <a:p>
            <a:r>
              <a:rPr lang="en-US" sz="4000" b="1">
                <a:ea typeface="MS PGothic"/>
                <a:cs typeface="Calibri" panose="020F0502020204030204" pitchFamily="34" charset="0"/>
              </a:rPr>
              <a:t>Eligible Use of Funds</a:t>
            </a:r>
            <a:endParaRPr lang="en-US" sz="4000" b="1">
              <a:cs typeface="Calibri" panose="020F0502020204030204" pitchFamily="34" charset="0"/>
            </a:endParaRPr>
          </a:p>
        </p:txBody>
      </p:sp>
      <p:sp>
        <p:nvSpPr>
          <p:cNvPr id="3" name="Content Placeholder 2">
            <a:extLst>
              <a:ext uri="{FF2B5EF4-FFF2-40B4-BE49-F238E27FC236}">
                <a16:creationId xmlns:a16="http://schemas.microsoft.com/office/drawing/2014/main" id="{B25BE173-BBC1-4916-AF83-99A326AD6E01}"/>
              </a:ext>
            </a:extLst>
          </p:cNvPr>
          <p:cNvSpPr>
            <a:spLocks noGrp="1"/>
          </p:cNvSpPr>
          <p:nvPr>
            <p:ph idx="1"/>
          </p:nvPr>
        </p:nvSpPr>
        <p:spPr>
          <a:xfrm>
            <a:off x="838200" y="1306815"/>
            <a:ext cx="10515600" cy="4408185"/>
          </a:xfrm>
          <a:ln>
            <a:noFill/>
          </a:ln>
        </p:spPr>
        <p:txBody>
          <a:bodyPr/>
          <a:lstStyle/>
          <a:p>
            <a:pPr>
              <a:lnSpc>
                <a:spcPct val="100000"/>
              </a:lnSpc>
              <a:spcBef>
                <a:spcPts val="600"/>
              </a:spcBef>
            </a:pPr>
            <a:r>
              <a:rPr lang="en-US" sz="2400">
                <a:latin typeface="Calibri" panose="020F0502020204030204" pitchFamily="34" charset="0"/>
                <a:cs typeface="Calibri" panose="020F0502020204030204" pitchFamily="34" charset="0"/>
              </a:rPr>
              <a:t>Choose Ohio First funds are intended to be used only for student scholarships – to be applied toward tuition and general fees, </a:t>
            </a:r>
            <a:r>
              <a:rPr lang="en-US" sz="2400" b="1">
                <a:latin typeface="Calibri" panose="020F0502020204030204" pitchFamily="34" charset="0"/>
                <a:cs typeface="Calibri" panose="020F0502020204030204" pitchFamily="34" charset="0"/>
              </a:rPr>
              <a:t>lab fees</a:t>
            </a:r>
            <a:r>
              <a:rPr lang="en-US" sz="2400">
                <a:latin typeface="Calibri" panose="020F0502020204030204" pitchFamily="34" charset="0"/>
                <a:cs typeface="Calibri" panose="020F0502020204030204" pitchFamily="34" charset="0"/>
              </a:rPr>
              <a:t>, book vouchers, and meal plans</a:t>
            </a:r>
          </a:p>
          <a:p>
            <a:pPr>
              <a:lnSpc>
                <a:spcPct val="100000"/>
              </a:lnSpc>
              <a:spcBef>
                <a:spcPts val="600"/>
              </a:spcBef>
            </a:pPr>
            <a:r>
              <a:rPr lang="en-US" sz="2400">
                <a:latin typeface="Calibri" panose="020F0502020204030204" pitchFamily="34" charset="0"/>
                <a:cs typeface="Calibri" panose="020F0502020204030204" pitchFamily="34" charset="0"/>
              </a:rPr>
              <a:t>Institutions must specifically list and itemize “Choose Ohio First scholarship” in financial aid award letters, tuition billing invoices, institutional website portals and similar communications with students in which the Choose Ohio First scholarship is a component of the student’s overall financial aid package</a:t>
            </a:r>
          </a:p>
          <a:p>
            <a:pPr>
              <a:lnSpc>
                <a:spcPct val="100000"/>
              </a:lnSpc>
              <a:spcBef>
                <a:spcPts val="600"/>
              </a:spcBef>
            </a:pPr>
            <a:r>
              <a:rPr lang="en-US" sz="2400">
                <a:ea typeface="MS PGothic" pitchFamily="34" charset="-128"/>
              </a:rPr>
              <a:t>COF dollars can be combined with other financial aid for a student</a:t>
            </a:r>
          </a:p>
          <a:p>
            <a:pPr>
              <a:lnSpc>
                <a:spcPct val="100000"/>
              </a:lnSpc>
              <a:spcBef>
                <a:spcPts val="600"/>
              </a:spcBef>
            </a:pPr>
            <a:r>
              <a:rPr lang="en-US" sz="2400">
                <a:ea typeface="MS PGothic" pitchFamily="34" charset="-128"/>
              </a:rPr>
              <a:t>COF funds cannot be refunded to a student. COF does not prohibit refunds of other sources of aid</a:t>
            </a:r>
            <a:endParaRPr lang="en-US" sz="2400">
              <a:latin typeface="Calibri" panose="020F0502020204030204" pitchFamily="34" charset="0"/>
              <a:cs typeface="Calibri" panose="020F0502020204030204" pitchFamily="34" charset="0"/>
            </a:endParaRPr>
          </a:p>
          <a:p>
            <a:pPr>
              <a:lnSpc>
                <a:spcPct val="100000"/>
              </a:lnSpc>
              <a:spcBef>
                <a:spcPts val="600"/>
              </a:spcBef>
            </a:pPr>
            <a:r>
              <a:rPr lang="en-US" sz="2400">
                <a:latin typeface="Calibri" panose="020F0502020204030204" pitchFamily="34" charset="0"/>
                <a:cs typeface="Calibri" panose="020F0502020204030204" pitchFamily="34" charset="0"/>
              </a:rPr>
              <a:t>Institutions may not use any portion of funds for administration</a:t>
            </a:r>
          </a:p>
          <a:p>
            <a:pPr lvl="1">
              <a:spcBef>
                <a:spcPts val="600"/>
              </a:spcBef>
            </a:pPr>
            <a:endParaRPr lang="en-US" sz="20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E31E93F-D7E1-4B60-B053-779FC6EA407D}"/>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13</a:t>
            </a:fld>
            <a:endParaRPr lang="en-US" altLang="en-US"/>
          </a:p>
        </p:txBody>
      </p:sp>
    </p:spTree>
    <p:extLst>
      <p:ext uri="{BB962C8B-B14F-4D97-AF65-F5344CB8AC3E}">
        <p14:creationId xmlns:p14="http://schemas.microsoft.com/office/powerpoint/2010/main" val="125346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678AA-5326-488E-9544-CAD3B053FB9B}"/>
              </a:ext>
            </a:extLst>
          </p:cNvPr>
          <p:cNvSpPr>
            <a:spLocks noGrp="1"/>
          </p:cNvSpPr>
          <p:nvPr>
            <p:ph type="title"/>
          </p:nvPr>
        </p:nvSpPr>
        <p:spPr/>
        <p:txBody>
          <a:bodyPr/>
          <a:lstStyle/>
          <a:p>
            <a:r>
              <a:rPr lang="en-US" sz="4000">
                <a:cs typeface="Calibri" panose="020F0502020204030204" pitchFamily="34" charset="0"/>
              </a:rPr>
              <a:t>Awarding Student Scholarships</a:t>
            </a:r>
            <a:endParaRPr lang="en-US" sz="4000" b="1">
              <a:cs typeface="Calibri" panose="020F0502020204030204" pitchFamily="34" charset="0"/>
            </a:endParaRPr>
          </a:p>
        </p:txBody>
      </p:sp>
      <p:sp>
        <p:nvSpPr>
          <p:cNvPr id="3" name="Content Placeholder 2">
            <a:extLst>
              <a:ext uri="{FF2B5EF4-FFF2-40B4-BE49-F238E27FC236}">
                <a16:creationId xmlns:a16="http://schemas.microsoft.com/office/drawing/2014/main" id="{F1964E10-AF8C-4E1B-A414-9768DB8333BA}"/>
              </a:ext>
            </a:extLst>
          </p:cNvPr>
          <p:cNvSpPr>
            <a:spLocks noGrp="1"/>
          </p:cNvSpPr>
          <p:nvPr>
            <p:ph idx="1"/>
          </p:nvPr>
        </p:nvSpPr>
        <p:spPr>
          <a:xfrm>
            <a:off x="838200" y="1230615"/>
            <a:ext cx="10515600" cy="4484385"/>
          </a:xfrm>
          <a:ln>
            <a:noFill/>
          </a:ln>
        </p:spPr>
        <p:txBody>
          <a:bodyPr/>
          <a:lstStyle/>
          <a:p>
            <a:pPr>
              <a:lnSpc>
                <a:spcPct val="100000"/>
              </a:lnSpc>
            </a:pPr>
            <a:r>
              <a:rPr lang="en-US" sz="2400">
                <a:latin typeface="Calibri" panose="020F0502020204030204" pitchFamily="34" charset="0"/>
                <a:cs typeface="Calibri" panose="020F0502020204030204" pitchFamily="34" charset="0"/>
              </a:rPr>
              <a:t>A minimum student award of $1,500 for degree seeking students and a minimum student award of $500 certificate students, each academic year</a:t>
            </a:r>
          </a:p>
          <a:p>
            <a:pPr>
              <a:lnSpc>
                <a:spcPct val="100000"/>
              </a:lnSpc>
            </a:pPr>
            <a:r>
              <a:rPr lang="en-US" sz="2400">
                <a:latin typeface="Calibri" panose="020F0502020204030204" pitchFamily="34" charset="0"/>
                <a:cs typeface="Calibri" panose="020F0502020204030204" pitchFamily="34" charset="0"/>
              </a:rPr>
              <a:t>Max award changes each year and is based on a formula</a:t>
            </a:r>
          </a:p>
          <a:p>
            <a:pPr>
              <a:lnSpc>
                <a:spcPct val="100000"/>
              </a:lnSpc>
            </a:pPr>
            <a:r>
              <a:rPr lang="en-US" sz="2400">
                <a:latin typeface="Calibri" panose="020F0502020204030204" pitchFamily="34" charset="0"/>
                <a:cs typeface="Calibri" panose="020F0502020204030204" pitchFamily="34" charset="0"/>
              </a:rPr>
              <a:t>Both full-time and part-time students may receive COF scholarships</a:t>
            </a:r>
          </a:p>
          <a:p>
            <a:pPr>
              <a:lnSpc>
                <a:spcPct val="100000"/>
              </a:lnSpc>
            </a:pPr>
            <a:r>
              <a:rPr lang="en-US" sz="2400">
                <a:latin typeface="Calibri" panose="020F0502020204030204" pitchFamily="34" charset="0"/>
                <a:cs typeface="Calibri" panose="020F0502020204030204" pitchFamily="34" charset="0"/>
              </a:rPr>
              <a:t>To be eligible for a FY27 Choose Ohio First scholarship, students must be:</a:t>
            </a:r>
          </a:p>
          <a:p>
            <a:pPr lvl="1">
              <a:lnSpc>
                <a:spcPct val="100000"/>
              </a:lnSpc>
            </a:pPr>
            <a:r>
              <a:rPr lang="en-US">
                <a:latin typeface="Calibri" panose="020F0502020204030204" pitchFamily="34" charset="0"/>
                <a:cs typeface="Calibri" panose="020F0502020204030204" pitchFamily="34" charset="0"/>
              </a:rPr>
              <a:t>An Ohio resident seeking an undergraduate or graduate degree, or a for-credit certificate in a program of study that has a CIP code on the FY27 Choose Ohio First Eligible CIP List; and </a:t>
            </a:r>
          </a:p>
          <a:p>
            <a:pPr lvl="1">
              <a:lnSpc>
                <a:spcPct val="100000"/>
              </a:lnSpc>
            </a:pPr>
            <a:r>
              <a:rPr lang="en-US">
                <a:latin typeface="Calibri" panose="020F0502020204030204" pitchFamily="34" charset="0"/>
                <a:cs typeface="Calibri" panose="020F0502020204030204" pitchFamily="34" charset="0"/>
              </a:rPr>
              <a:t>Be new to the program of study at the institution; and </a:t>
            </a:r>
          </a:p>
          <a:p>
            <a:pPr lvl="1">
              <a:lnSpc>
                <a:spcPct val="100000"/>
              </a:lnSpc>
            </a:pPr>
            <a:r>
              <a:rPr lang="en-US">
                <a:latin typeface="Calibri" panose="020F0502020204030204" pitchFamily="34" charset="0"/>
                <a:cs typeface="Calibri" panose="020F0502020204030204" pitchFamily="34" charset="0"/>
              </a:rPr>
              <a:t>Meet the institution’s eligibility criteria</a:t>
            </a:r>
          </a:p>
          <a:p>
            <a:pPr>
              <a:lnSpc>
                <a:spcPct val="100000"/>
              </a:lnSpc>
            </a:pPr>
            <a:endParaRPr lang="en-US" sz="24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1654340-3BBE-4535-8073-8A1018C5BAEB}"/>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14</a:t>
            </a:fld>
            <a:endParaRPr lang="en-US" altLang="en-US"/>
          </a:p>
        </p:txBody>
      </p:sp>
    </p:spTree>
    <p:extLst>
      <p:ext uri="{BB962C8B-B14F-4D97-AF65-F5344CB8AC3E}">
        <p14:creationId xmlns:p14="http://schemas.microsoft.com/office/powerpoint/2010/main" val="3289865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8A308-A5C2-DC43-1ED2-CF8D08896AF0}"/>
              </a:ext>
            </a:extLst>
          </p:cNvPr>
          <p:cNvSpPr>
            <a:spLocks noGrp="1"/>
          </p:cNvSpPr>
          <p:nvPr>
            <p:ph type="title"/>
          </p:nvPr>
        </p:nvSpPr>
        <p:spPr/>
        <p:txBody>
          <a:bodyPr/>
          <a:lstStyle/>
          <a:p>
            <a:r>
              <a:rPr lang="en-US" sz="4000"/>
              <a:t>Format and Content</a:t>
            </a:r>
          </a:p>
        </p:txBody>
      </p:sp>
      <p:sp>
        <p:nvSpPr>
          <p:cNvPr id="3" name="Content Placeholder 2">
            <a:extLst>
              <a:ext uri="{FF2B5EF4-FFF2-40B4-BE49-F238E27FC236}">
                <a16:creationId xmlns:a16="http://schemas.microsoft.com/office/drawing/2014/main" id="{971EB878-3C9C-BC6E-EDC5-63CA3FE9D819}"/>
              </a:ext>
            </a:extLst>
          </p:cNvPr>
          <p:cNvSpPr>
            <a:spLocks noGrp="1"/>
          </p:cNvSpPr>
          <p:nvPr>
            <p:ph idx="1"/>
          </p:nvPr>
        </p:nvSpPr>
        <p:spPr>
          <a:xfrm>
            <a:off x="745836" y="1225261"/>
            <a:ext cx="10515600" cy="3889375"/>
          </a:xfrm>
        </p:spPr>
        <p:txBody>
          <a:bodyPr/>
          <a:lstStyle/>
          <a:p>
            <a:pPr>
              <a:lnSpc>
                <a:spcPct val="100000"/>
              </a:lnSpc>
            </a:pPr>
            <a:r>
              <a:rPr lang="en-US" sz="2400"/>
              <a:t>Follow the formatting guidelines – consistency across proposals assists with consistency in the review process. ODHE is not obligated to review pages beyond the stated maximums</a:t>
            </a:r>
          </a:p>
          <a:p>
            <a:pPr>
              <a:lnSpc>
                <a:spcPct val="100000"/>
              </a:lnSpc>
            </a:pPr>
            <a:r>
              <a:rPr lang="en-US" sz="2400"/>
              <a:t>Proposals should follow the outline and clearly title each section</a:t>
            </a:r>
          </a:p>
          <a:p>
            <a:pPr>
              <a:lnSpc>
                <a:spcPct val="100000"/>
              </a:lnSpc>
            </a:pPr>
            <a:r>
              <a:rPr lang="en-US" sz="2400"/>
              <a:t>Demonstrate, provide examples, provide outcomes, as opposed to simply affirming the RFP </a:t>
            </a:r>
          </a:p>
          <a:p>
            <a:pPr lvl="1">
              <a:lnSpc>
                <a:spcPct val="100000"/>
              </a:lnSpc>
            </a:pPr>
            <a:r>
              <a:rPr lang="en-US" sz="2000"/>
              <a:t>Ex: “All of our COF scholars will be connected to WBL through our Career Services office which connected 98% of all students in the same majors to WBL last year. Employer ABC has committed to hosting 3 scholars each year. Please see the letter of support.”</a:t>
            </a:r>
          </a:p>
          <a:p>
            <a:pPr lvl="1">
              <a:lnSpc>
                <a:spcPct val="100000"/>
              </a:lnSpc>
            </a:pPr>
            <a:r>
              <a:rPr lang="en-US" sz="2000"/>
              <a:t>Ex: “All of our COF scholars will participate in WBL.”</a:t>
            </a:r>
          </a:p>
          <a:p>
            <a:endParaRPr lang="en-US"/>
          </a:p>
        </p:txBody>
      </p:sp>
    </p:spTree>
    <p:extLst>
      <p:ext uri="{BB962C8B-B14F-4D97-AF65-F5344CB8AC3E}">
        <p14:creationId xmlns:p14="http://schemas.microsoft.com/office/powerpoint/2010/main" val="1089322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5577A-F01D-176B-CDE1-451BE41E1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6CC71-530E-8E08-D57C-8A4C940C1CE3}"/>
              </a:ext>
            </a:extLst>
          </p:cNvPr>
          <p:cNvSpPr>
            <a:spLocks noGrp="1"/>
          </p:cNvSpPr>
          <p:nvPr>
            <p:ph type="title"/>
          </p:nvPr>
        </p:nvSpPr>
        <p:spPr/>
        <p:txBody>
          <a:bodyPr/>
          <a:lstStyle/>
          <a:p>
            <a:r>
              <a:rPr lang="en-US" sz="4000" b="1">
                <a:ea typeface="MS PGothic"/>
                <a:cs typeface="Calibri" panose="020F0502020204030204" pitchFamily="34" charset="0"/>
              </a:rPr>
              <a:t>Submitting a Proposal</a:t>
            </a:r>
            <a:endParaRPr lang="en-US" sz="4000" b="1">
              <a:cs typeface="Calibri" panose="020F0502020204030204" pitchFamily="34" charset="0"/>
            </a:endParaRPr>
          </a:p>
        </p:txBody>
      </p:sp>
      <p:sp>
        <p:nvSpPr>
          <p:cNvPr id="3" name="Content Placeholder 2">
            <a:extLst>
              <a:ext uri="{FF2B5EF4-FFF2-40B4-BE49-F238E27FC236}">
                <a16:creationId xmlns:a16="http://schemas.microsoft.com/office/drawing/2014/main" id="{BC95D966-F43F-D61A-F20A-E26410105D49}"/>
              </a:ext>
            </a:extLst>
          </p:cNvPr>
          <p:cNvSpPr>
            <a:spLocks noGrp="1"/>
          </p:cNvSpPr>
          <p:nvPr>
            <p:ph idx="1"/>
          </p:nvPr>
        </p:nvSpPr>
        <p:spPr>
          <a:xfrm>
            <a:off x="838200" y="1070881"/>
            <a:ext cx="10515600" cy="4644119"/>
          </a:xfrm>
          <a:ln>
            <a:noFill/>
          </a:ln>
        </p:spPr>
        <p:txBody>
          <a:bodyPr/>
          <a:lstStyle/>
          <a:p>
            <a:pPr>
              <a:lnSpc>
                <a:spcPct val="100000"/>
              </a:lnSpc>
            </a:pPr>
            <a:r>
              <a:rPr lang="en-US" sz="2400">
                <a:latin typeface="Calibri" panose="020F0502020204030204" pitchFamily="34" charset="0"/>
                <a:ea typeface="MS PGothic"/>
                <a:cs typeface="Calibri" panose="020F0502020204030204" pitchFamily="34" charset="0"/>
              </a:rPr>
              <a:t>Through the ODHE RFP Portal before October 1, 2026, at 11:59 PM </a:t>
            </a:r>
          </a:p>
          <a:p>
            <a:pPr>
              <a:lnSpc>
                <a:spcPct val="100000"/>
              </a:lnSpc>
            </a:pPr>
            <a:r>
              <a:rPr lang="en-US" sz="2400">
                <a:latin typeface="Calibri" panose="020F0502020204030204" pitchFamily="34" charset="0"/>
                <a:ea typeface="MS PGothic"/>
                <a:cs typeface="Calibri" panose="020F0502020204030204" pitchFamily="34" charset="0"/>
              </a:rPr>
              <a:t>Complete proposals consist of three (3) electronic files uploaded to the RFP portal</a:t>
            </a:r>
          </a:p>
          <a:p>
            <a:pPr marL="0" indent="0">
              <a:lnSpc>
                <a:spcPct val="100000"/>
              </a:lnSpc>
              <a:buNone/>
            </a:pPr>
            <a:endParaRPr lang="en-US" sz="2400">
              <a:latin typeface="Calibri" panose="020F0502020204030204" pitchFamily="34" charset="0"/>
              <a:ea typeface="MS PGothic"/>
              <a:cs typeface="Calibri" panose="020F0502020204030204" pitchFamily="34" charset="0"/>
            </a:endParaRPr>
          </a:p>
        </p:txBody>
      </p:sp>
      <p:sp>
        <p:nvSpPr>
          <p:cNvPr id="4" name="Slide Number Placeholder 3">
            <a:extLst>
              <a:ext uri="{FF2B5EF4-FFF2-40B4-BE49-F238E27FC236}">
                <a16:creationId xmlns:a16="http://schemas.microsoft.com/office/drawing/2014/main" id="{85431E05-F460-015C-2611-F447119B154D}"/>
              </a:ext>
            </a:extLst>
          </p:cNvPr>
          <p:cNvSpPr>
            <a:spLocks noGrp="1"/>
          </p:cNvSpPr>
          <p:nvPr>
            <p:ph type="sldNum" sz="quarter" idx="10"/>
          </p:nvPr>
        </p:nvSpPr>
        <p:spPr>
          <a:xfrm>
            <a:off x="8737600" y="6356355"/>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900" kern="1200">
                <a:solidFill>
                  <a:srgbClr val="3D3D4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pPr>
              <a:defRPr/>
            </a:pPr>
            <a:fld id="{9B06313C-D677-40AF-A0AC-8294782FD21A}" type="slidenum">
              <a:rPr lang="en-US" altLang="en-US" smtClean="0"/>
              <a:pPr>
                <a:defRPr/>
              </a:pPr>
              <a:t>16</a:t>
            </a:fld>
            <a:endParaRPr lang="en-US" altLang="en-US"/>
          </a:p>
        </p:txBody>
      </p:sp>
      <p:graphicFrame>
        <p:nvGraphicFramePr>
          <p:cNvPr id="7" name="Diagram 6">
            <a:extLst>
              <a:ext uri="{FF2B5EF4-FFF2-40B4-BE49-F238E27FC236}">
                <a16:creationId xmlns:a16="http://schemas.microsoft.com/office/drawing/2014/main" id="{C8D3B72B-DF91-159E-9181-15FEA41CEFF8}"/>
              </a:ext>
            </a:extLst>
          </p:cNvPr>
          <p:cNvGraphicFramePr/>
          <p:nvPr>
            <p:extLst>
              <p:ext uri="{D42A27DB-BD31-4B8C-83A1-F6EECF244321}">
                <p14:modId xmlns:p14="http://schemas.microsoft.com/office/powerpoint/2010/main" val="751620531"/>
              </p:ext>
            </p:extLst>
          </p:nvPr>
        </p:nvGraphicFramePr>
        <p:xfrm>
          <a:off x="2032000" y="107420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7922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9B950-7F75-B1BD-23EF-71235C1C5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A6A65-D884-938A-25B2-06D9BBECC1AD}"/>
              </a:ext>
            </a:extLst>
          </p:cNvPr>
          <p:cNvSpPr>
            <a:spLocks noGrp="1"/>
          </p:cNvSpPr>
          <p:nvPr>
            <p:ph type="title"/>
          </p:nvPr>
        </p:nvSpPr>
        <p:spPr/>
        <p:txBody>
          <a:bodyPr/>
          <a:lstStyle/>
          <a:p>
            <a:r>
              <a:rPr lang="en-US"/>
              <a:t>Scoring Rubric</a:t>
            </a:r>
          </a:p>
        </p:txBody>
      </p:sp>
      <p:sp>
        <p:nvSpPr>
          <p:cNvPr id="3" name="Content Placeholder 2">
            <a:extLst>
              <a:ext uri="{FF2B5EF4-FFF2-40B4-BE49-F238E27FC236}">
                <a16:creationId xmlns:a16="http://schemas.microsoft.com/office/drawing/2014/main" id="{2FB15084-62F1-1A68-547B-3964D76CE13D}"/>
              </a:ext>
            </a:extLst>
          </p:cNvPr>
          <p:cNvSpPr>
            <a:spLocks noGrp="1"/>
          </p:cNvSpPr>
          <p:nvPr>
            <p:ph idx="1"/>
          </p:nvPr>
        </p:nvSpPr>
        <p:spPr>
          <a:xfrm>
            <a:off x="838200" y="1304515"/>
            <a:ext cx="10515600" cy="3889375"/>
          </a:xfrm>
        </p:spPr>
        <p:txBody>
          <a:bodyPr/>
          <a:lstStyle/>
          <a:p>
            <a:pPr marL="0" indent="0">
              <a:buNone/>
            </a:pPr>
            <a:r>
              <a:rPr lang="en-US"/>
              <a:t>Proposals will be scored on a 100-point scale with the following values:</a:t>
            </a:r>
          </a:p>
          <a:p>
            <a:pPr marL="0" indent="0">
              <a:buNone/>
            </a:pPr>
            <a:endParaRPr lang="en-US" sz="2400"/>
          </a:p>
          <a:p>
            <a:pPr marL="0" indent="0">
              <a:buNone/>
            </a:pPr>
            <a:r>
              <a:rPr lang="en-US" sz="2400"/>
              <a:t>Project Rationale 						10 Points</a:t>
            </a:r>
          </a:p>
          <a:p>
            <a:pPr marL="0" indent="0">
              <a:buNone/>
            </a:pPr>
            <a:r>
              <a:rPr lang="en-US" sz="2400"/>
              <a:t>Recruitment Strategy						10 Points</a:t>
            </a:r>
          </a:p>
          <a:p>
            <a:pPr marL="0" indent="0">
              <a:buNone/>
            </a:pPr>
            <a:r>
              <a:rPr lang="en-US" sz="2400"/>
              <a:t>Student Support						10 Points</a:t>
            </a:r>
          </a:p>
          <a:p>
            <a:pPr marL="0" indent="0">
              <a:buNone/>
            </a:pPr>
            <a:r>
              <a:rPr lang="en-US" sz="2400"/>
              <a:t>Work-based Learning Opportunities				25 Points</a:t>
            </a:r>
          </a:p>
          <a:p>
            <a:pPr marL="0" indent="0">
              <a:buNone/>
            </a:pPr>
            <a:r>
              <a:rPr lang="en-US" sz="2400"/>
              <a:t>Academic Programs						25 Points</a:t>
            </a:r>
          </a:p>
          <a:p>
            <a:pPr marL="0" indent="0">
              <a:buNone/>
            </a:pPr>
            <a:r>
              <a:rPr lang="en-US" sz="2400"/>
              <a:t>Integration w/ Regional &amp; Statewide Economic Needs 	20 Points</a:t>
            </a:r>
          </a:p>
          <a:p>
            <a:pPr marL="0" indent="0">
              <a:buNone/>
            </a:pPr>
            <a:endParaRPr lang="en-US"/>
          </a:p>
        </p:txBody>
      </p:sp>
    </p:spTree>
    <p:extLst>
      <p:ext uri="{BB962C8B-B14F-4D97-AF65-F5344CB8AC3E}">
        <p14:creationId xmlns:p14="http://schemas.microsoft.com/office/powerpoint/2010/main" val="1709655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DC96-50DF-D18E-A8A7-9D0338097E73}"/>
              </a:ext>
            </a:extLst>
          </p:cNvPr>
          <p:cNvSpPr>
            <a:spLocks noGrp="1"/>
          </p:cNvSpPr>
          <p:nvPr>
            <p:ph type="title"/>
          </p:nvPr>
        </p:nvSpPr>
        <p:spPr/>
        <p:txBody>
          <a:bodyPr/>
          <a:lstStyle/>
          <a:p>
            <a:r>
              <a:rPr lang="en-US" sz="4000"/>
              <a:t>Tips for Top Scores</a:t>
            </a:r>
          </a:p>
        </p:txBody>
      </p:sp>
      <p:sp>
        <p:nvSpPr>
          <p:cNvPr id="3" name="Content Placeholder 2">
            <a:extLst>
              <a:ext uri="{FF2B5EF4-FFF2-40B4-BE49-F238E27FC236}">
                <a16:creationId xmlns:a16="http://schemas.microsoft.com/office/drawing/2014/main" id="{8A811E58-13C9-A728-3E8A-16CBF8C6705A}"/>
              </a:ext>
            </a:extLst>
          </p:cNvPr>
          <p:cNvSpPr>
            <a:spLocks noGrp="1"/>
          </p:cNvSpPr>
          <p:nvPr>
            <p:ph idx="1"/>
          </p:nvPr>
        </p:nvSpPr>
        <p:spPr>
          <a:xfrm>
            <a:off x="916859" y="1231080"/>
            <a:ext cx="10515600" cy="3889375"/>
          </a:xfrm>
        </p:spPr>
        <p:txBody>
          <a:bodyPr/>
          <a:lstStyle/>
          <a:p>
            <a:pPr marL="514350" indent="-514350">
              <a:buFont typeface="+mj-lt"/>
              <a:buAutoNum type="arabicPeriod"/>
            </a:pPr>
            <a:r>
              <a:rPr lang="en-US"/>
              <a:t>Use the proposal to describe a Choose Ohio First </a:t>
            </a:r>
            <a:r>
              <a:rPr lang="en-US" u="sng"/>
              <a:t>program</a:t>
            </a:r>
            <a:r>
              <a:rPr lang="en-US"/>
              <a:t> -elements should relate to one another, describe the institution’s plans and the experiences the student will have as part of your COF program</a:t>
            </a:r>
          </a:p>
          <a:p>
            <a:pPr marL="514350" indent="-514350">
              <a:buFont typeface="+mj-lt"/>
              <a:buAutoNum type="arabicPeriod"/>
            </a:pPr>
            <a:r>
              <a:rPr lang="en-US"/>
              <a:t>Connect the program to economic impact, such as how the academic program meets employers’ needs and how students will be prepared for Ohio’s workforce</a:t>
            </a:r>
          </a:p>
          <a:p>
            <a:pPr marL="514350" indent="-514350">
              <a:buFont typeface="+mj-lt"/>
              <a:buAutoNum type="arabicPeriod"/>
            </a:pPr>
            <a:r>
              <a:rPr lang="en-US"/>
              <a:t>Show how the program will be supported by the institution, employers, other stakeholders </a:t>
            </a:r>
          </a:p>
          <a:p>
            <a:pPr marL="514350" indent="-514350">
              <a:buFont typeface="+mj-lt"/>
              <a:buAutoNum type="arabicPeriod"/>
            </a:pPr>
            <a:r>
              <a:rPr lang="en-US"/>
              <a:t>Explain how a COF program will increase enrollment in selected STEM programs</a:t>
            </a:r>
          </a:p>
          <a:p>
            <a:endParaRPr lang="en-US"/>
          </a:p>
          <a:p>
            <a:pPr marL="0" indent="0">
              <a:buNone/>
            </a:pPr>
            <a:endParaRPr lang="en-US"/>
          </a:p>
          <a:p>
            <a:endParaRPr lang="en-US"/>
          </a:p>
        </p:txBody>
      </p:sp>
    </p:spTree>
    <p:extLst>
      <p:ext uri="{BB962C8B-B14F-4D97-AF65-F5344CB8AC3E}">
        <p14:creationId xmlns:p14="http://schemas.microsoft.com/office/powerpoint/2010/main" val="1494313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7F8F-9A69-9C5D-3E1F-0856490754F7}"/>
              </a:ext>
            </a:extLst>
          </p:cNvPr>
          <p:cNvSpPr>
            <a:spLocks noGrp="1"/>
          </p:cNvSpPr>
          <p:nvPr>
            <p:ph type="title"/>
          </p:nvPr>
        </p:nvSpPr>
        <p:spPr/>
        <p:txBody>
          <a:bodyPr/>
          <a:lstStyle/>
          <a:p>
            <a:r>
              <a:rPr lang="en-US"/>
              <a:t>Tips for Top Scores</a:t>
            </a:r>
          </a:p>
        </p:txBody>
      </p:sp>
      <p:graphicFrame>
        <p:nvGraphicFramePr>
          <p:cNvPr id="4" name="Content Placeholder 3">
            <a:extLst>
              <a:ext uri="{FF2B5EF4-FFF2-40B4-BE49-F238E27FC236}">
                <a16:creationId xmlns:a16="http://schemas.microsoft.com/office/drawing/2014/main" id="{BC023791-C03D-7F31-2EC2-4649CADDBC1A}"/>
              </a:ext>
            </a:extLst>
          </p:cNvPr>
          <p:cNvGraphicFramePr>
            <a:graphicFrameLocks noGrp="1"/>
          </p:cNvGraphicFramePr>
          <p:nvPr>
            <p:ph idx="1"/>
            <p:extLst>
              <p:ext uri="{D42A27DB-BD31-4B8C-83A1-F6EECF244321}">
                <p14:modId xmlns:p14="http://schemas.microsoft.com/office/powerpoint/2010/main" val="243585967"/>
              </p:ext>
            </p:extLst>
          </p:nvPr>
        </p:nvGraphicFramePr>
        <p:xfrm>
          <a:off x="838200" y="1825625"/>
          <a:ext cx="10515600" cy="3889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4835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A369D-0404-8B48-6CDD-C45423F18286}"/>
              </a:ext>
            </a:extLst>
          </p:cNvPr>
          <p:cNvSpPr>
            <a:spLocks noGrp="1"/>
          </p:cNvSpPr>
          <p:nvPr>
            <p:ph type="title"/>
          </p:nvPr>
        </p:nvSpPr>
        <p:spPr/>
        <p:txBody>
          <a:bodyPr/>
          <a:lstStyle/>
          <a:p>
            <a:r>
              <a:rPr lang="en-US"/>
              <a:t>ODHE Choose Ohio First Contacts</a:t>
            </a:r>
          </a:p>
        </p:txBody>
      </p:sp>
      <p:graphicFrame>
        <p:nvGraphicFramePr>
          <p:cNvPr id="4" name="Content Placeholder 3">
            <a:extLst>
              <a:ext uri="{FF2B5EF4-FFF2-40B4-BE49-F238E27FC236}">
                <a16:creationId xmlns:a16="http://schemas.microsoft.com/office/drawing/2014/main" id="{30ACD81C-9622-7219-ADE4-01F068268238}"/>
              </a:ext>
            </a:extLst>
          </p:cNvPr>
          <p:cNvGraphicFramePr>
            <a:graphicFrameLocks noGrp="1"/>
          </p:cNvGraphicFramePr>
          <p:nvPr>
            <p:ph idx="1"/>
            <p:extLst>
              <p:ext uri="{D42A27DB-BD31-4B8C-83A1-F6EECF244321}">
                <p14:modId xmlns:p14="http://schemas.microsoft.com/office/powerpoint/2010/main" val="4232130517"/>
              </p:ext>
            </p:extLst>
          </p:nvPr>
        </p:nvGraphicFramePr>
        <p:xfrm>
          <a:off x="838200" y="1825625"/>
          <a:ext cx="10515600" cy="3889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7100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Content Placeholder 2">
            <a:extLst>
              <a:ext uri="{FF2B5EF4-FFF2-40B4-BE49-F238E27FC236}">
                <a16:creationId xmlns:a16="http://schemas.microsoft.com/office/drawing/2014/main" id="{FA5FE4A4-A50E-4567-98F0-22BD27A70FDE}"/>
              </a:ext>
            </a:extLst>
          </p:cNvPr>
          <p:cNvSpPr>
            <a:spLocks noGrp="1"/>
          </p:cNvSpPr>
          <p:nvPr>
            <p:ph idx="1"/>
          </p:nvPr>
        </p:nvSpPr>
        <p:spPr bwMode="auto">
          <a:xfrm>
            <a:off x="2952750" y="1771650"/>
            <a:ext cx="6229350" cy="3543300"/>
          </a:xfrm>
          <a:ln>
            <a:noFill/>
            <a:miter lim="800000"/>
            <a:headEnd/>
            <a:tailEnd/>
          </a:ln>
        </p:spPr>
        <p:txBody>
          <a:bodyPr>
            <a:normAutofit/>
          </a:bodyPr>
          <a:lstStyle/>
          <a:p>
            <a:pPr marL="0" indent="0">
              <a:buNone/>
              <a:defRPr/>
            </a:pPr>
            <a:endParaRPr lang="en-US" sz="1350">
              <a:solidFill>
                <a:schemeClr val="accent4">
                  <a:lumMod val="75000"/>
                </a:schemeClr>
              </a:solidFill>
              <a:latin typeface="Calibri" panose="020F0502020204030204" pitchFamily="34" charset="0"/>
              <a:cs typeface="Calibri" panose="020F0502020204030204" pitchFamily="34" charset="0"/>
            </a:endParaRPr>
          </a:p>
          <a:p>
            <a:pPr marL="0" indent="0" algn="ctr">
              <a:buNone/>
              <a:defRPr/>
            </a:pPr>
            <a:endParaRPr lang="en-US" sz="4050" b="1">
              <a:solidFill>
                <a:schemeClr val="tx1">
                  <a:lumMod val="75000"/>
                </a:schemeClr>
              </a:solidFill>
              <a:latin typeface="Calibri" panose="020F0502020204030204" pitchFamily="34" charset="0"/>
              <a:cs typeface="Calibri" panose="020F0502020204030204" pitchFamily="34" charset="0"/>
            </a:endParaRPr>
          </a:p>
          <a:p>
            <a:pPr marL="0" indent="0" algn="ctr">
              <a:buNone/>
              <a:defRPr/>
            </a:pPr>
            <a:r>
              <a:rPr lang="en-US" sz="4050" b="1">
                <a:solidFill>
                  <a:schemeClr val="tx1">
                    <a:lumMod val="75000"/>
                  </a:schemeClr>
                </a:solidFill>
                <a:latin typeface="Calibri" panose="020F0502020204030204" pitchFamily="34" charset="0"/>
                <a:cs typeface="Calibri" panose="020F0502020204030204" pitchFamily="34" charset="0"/>
              </a:rPr>
              <a:t>THANK YOU!</a:t>
            </a:r>
          </a:p>
          <a:p>
            <a:pPr eaLnBrk="1" hangingPunct="1">
              <a:defRPr/>
            </a:pPr>
            <a:endParaRPr lang="en-US">
              <a:latin typeface="Calibri" panose="020F0502020204030204" pitchFamily="34" charset="0"/>
              <a:ea typeface="ＭＳ Ｐゴシック"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1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DHE_ppt-template_AUG2023  -  Read-Only  -  Compatibility Mode" id="{3D55C1BA-399D-4CE1-9224-DA243B874385}" vid="{69D61D14-169F-42CA-B137-1AA5E939250D}"/>
    </a:ext>
  </a:extLst>
</a:theme>
</file>

<file path=ppt/theme/theme2.xml><?xml version="1.0" encoding="utf-8"?>
<a:theme xmlns:a="http://schemas.openxmlformats.org/drawingml/2006/main" name="2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63da7d-a0f1-4f5f-ab1c-3ce755b98907">
      <Terms xmlns="http://schemas.microsoft.com/office/infopath/2007/PartnerControls"/>
    </lcf76f155ced4ddcb4097134ff3c332f>
    <TaxCatchAll xmlns="06a0b0f5-ab3f-4382-8730-459fb424e42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8F1E2CB5FBF14481AF85376E4E5F96" ma:contentTypeVersion="15" ma:contentTypeDescription="Create a new document." ma:contentTypeScope="" ma:versionID="2e145b5f681030ac08749cbf6181e803">
  <xsd:schema xmlns:xsd="http://www.w3.org/2001/XMLSchema" xmlns:xs="http://www.w3.org/2001/XMLSchema" xmlns:p="http://schemas.microsoft.com/office/2006/metadata/properties" xmlns:ns2="8663da7d-a0f1-4f5f-ab1c-3ce755b98907" xmlns:ns3="89cf3987-09f5-4fe3-8287-dad862d6753a" xmlns:ns4="06a0b0f5-ab3f-4382-8730-459fb424e421" targetNamespace="http://schemas.microsoft.com/office/2006/metadata/properties" ma:root="true" ma:fieldsID="d6e6534c612135bd61e7d0988d74b7b6" ns2:_="" ns3:_="" ns4:_="">
    <xsd:import namespace="8663da7d-a0f1-4f5f-ab1c-3ce755b98907"/>
    <xsd:import namespace="89cf3987-09f5-4fe3-8287-dad862d6753a"/>
    <xsd:import namespace="06a0b0f5-ab3f-4382-8730-459fb424e42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4:TaxCatchAll"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63da7d-a0f1-4f5f-ab1c-3ce755b989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234c9c0-dc82-4bd3-8448-fd5c6ce0fb7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cf3987-09f5-4fe3-8287-dad862d6753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6a0b0f5-ab3f-4382-8730-459fb424e421"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5c674d0-21d6-451b-921e-526111fc8efa}" ma:internalName="TaxCatchAll" ma:showField="CatchAllData" ma:web="89cf3987-09f5-4fe3-8287-dad862d675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8D6D47-2DFE-4D5F-96CE-4F9E27211504}">
  <ds:schemaRefs>
    <ds:schemaRef ds:uri="http://purl.org/dc/elements/1.1/"/>
    <ds:schemaRef ds:uri="http://purl.org/dc/dcmitype/"/>
    <ds:schemaRef ds:uri="http://schemas.microsoft.com/office/2006/documentManagement/types"/>
    <ds:schemaRef ds:uri="http://purl.org/dc/terms/"/>
    <ds:schemaRef ds:uri="06a0b0f5-ab3f-4382-8730-459fb424e421"/>
    <ds:schemaRef ds:uri="http://www.w3.org/XML/1998/namespace"/>
    <ds:schemaRef ds:uri="http://schemas.microsoft.com/office/infopath/2007/PartnerControls"/>
    <ds:schemaRef ds:uri="89cf3987-09f5-4fe3-8287-dad862d6753a"/>
    <ds:schemaRef ds:uri="http://schemas.openxmlformats.org/package/2006/metadata/core-properties"/>
    <ds:schemaRef ds:uri="8663da7d-a0f1-4f5f-ab1c-3ce755b98907"/>
    <ds:schemaRef ds:uri="http://schemas.microsoft.com/office/2006/metadata/properties"/>
  </ds:schemaRefs>
</ds:datastoreItem>
</file>

<file path=customXml/itemProps2.xml><?xml version="1.0" encoding="utf-8"?>
<ds:datastoreItem xmlns:ds="http://schemas.openxmlformats.org/officeDocument/2006/customXml" ds:itemID="{3324E7C7-1189-4655-9912-3A3F8256E975}">
  <ds:schemaRefs>
    <ds:schemaRef ds:uri="http://schemas.microsoft.com/sharepoint/v3/contenttype/forms"/>
  </ds:schemaRefs>
</ds:datastoreItem>
</file>

<file path=customXml/itemProps3.xml><?xml version="1.0" encoding="utf-8"?>
<ds:datastoreItem xmlns:ds="http://schemas.openxmlformats.org/officeDocument/2006/customXml" ds:itemID="{5D860267-AC87-437D-AD20-35A7489621DB}">
  <ds:schemaRefs>
    <ds:schemaRef ds:uri="06a0b0f5-ab3f-4382-8730-459fb424e421"/>
    <ds:schemaRef ds:uri="8663da7d-a0f1-4f5f-ab1c-3ce755b98907"/>
    <ds:schemaRef ds:uri="89cf3987-09f5-4fe3-8287-dad862d675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920f5b4-f35a-4bd1-ab57-79db69ad10fb}" enabled="1" method="Standard" siteId="{50f8fcc4-94d8-4f07-84eb-36ed57c7c8a2}" contentBits="0" removed="0"/>
</clbl:labelList>
</file>

<file path=docProps/app.xml><?xml version="1.0" encoding="utf-8"?>
<Properties xmlns="http://schemas.openxmlformats.org/officeDocument/2006/extended-properties" xmlns:vt="http://schemas.openxmlformats.org/officeDocument/2006/docPropsVTypes">
  <Template>ODHE_ppt-template_AUG2023</Template>
  <TotalTime>0</TotalTime>
  <Words>4077</Words>
  <Application>Microsoft Office PowerPoint</Application>
  <PresentationFormat>Widescreen</PresentationFormat>
  <Paragraphs>296</Paragraphs>
  <Slides>21</Slides>
  <Notes>20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MS PGothic</vt:lpstr>
      <vt:lpstr>Arial</vt:lpstr>
      <vt:lpstr>Calibri</vt:lpstr>
      <vt:lpstr>Calibri Light</vt:lpstr>
      <vt:lpstr>Gill Sans</vt:lpstr>
      <vt:lpstr>Source Sans Pro</vt:lpstr>
      <vt:lpstr>1_Custom Design</vt:lpstr>
      <vt:lpstr>2_Custom Design</vt:lpstr>
      <vt:lpstr> </vt:lpstr>
      <vt:lpstr>Choose Ohio First FY27 RFP Information Session</vt:lpstr>
      <vt:lpstr>Choose Ohio First – Signature Program</vt:lpstr>
      <vt:lpstr>Purpose of the COF Program</vt:lpstr>
      <vt:lpstr>Your COF Proposal</vt:lpstr>
      <vt:lpstr>Eligible Applicants</vt:lpstr>
      <vt:lpstr>Academic Programs</vt:lpstr>
      <vt:lpstr>PowerPoint Presentation</vt:lpstr>
      <vt:lpstr>Academic Programs</vt:lpstr>
      <vt:lpstr>Award Amounts</vt:lpstr>
      <vt:lpstr>Program Period</vt:lpstr>
      <vt:lpstr>Developing a COF Budget</vt:lpstr>
      <vt:lpstr>Eligible Use of Funds</vt:lpstr>
      <vt:lpstr>Awarding Student Scholarships</vt:lpstr>
      <vt:lpstr>Format and Content</vt:lpstr>
      <vt:lpstr>Submitting a Proposal</vt:lpstr>
      <vt:lpstr>Scoring Rubric</vt:lpstr>
      <vt:lpstr>Tips for Top Scores</vt:lpstr>
      <vt:lpstr>Tips for Top Scores</vt:lpstr>
      <vt:lpstr>ODHE Choose Ohio First Contacts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Esala, Karissa</dc:creator>
  <cp:lastModifiedBy>Turner, Emily</cp:lastModifiedBy>
  <cp:revision>1</cp:revision>
  <cp:lastPrinted>2026-01-13T19:47:21Z</cp:lastPrinted>
  <dcterms:created xsi:type="dcterms:W3CDTF">2024-07-09T16:04:28Z</dcterms:created>
  <dcterms:modified xsi:type="dcterms:W3CDTF">2026-09-14T14:46:28Z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0x010100778F1E2CB5FBF14481AF85376E4E5F96</vt:lpwstr>
  </property>
  <property fmtid="{D5CDD505-2E9C-101B-9397-08002B2CF9AE}" pid="3" name="MediaServiceImageTags">
    <vt:lpwstr/>
  </property>
</Properties>
</file>